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1" r:id="rId3"/>
    <p:sldId id="289" r:id="rId4"/>
    <p:sldId id="308" r:id="rId5"/>
    <p:sldId id="290" r:id="rId6"/>
    <p:sldId id="291" r:id="rId7"/>
    <p:sldId id="284" r:id="rId8"/>
    <p:sldId id="285" r:id="rId9"/>
    <p:sldId id="288" r:id="rId10"/>
    <p:sldId id="287" r:id="rId11"/>
    <p:sldId id="280" r:id="rId12"/>
    <p:sldId id="301" r:id="rId13"/>
    <p:sldId id="300" r:id="rId14"/>
    <p:sldId id="286" r:id="rId15"/>
    <p:sldId id="292" r:id="rId16"/>
    <p:sldId id="309" r:id="rId17"/>
    <p:sldId id="295" r:id="rId18"/>
    <p:sldId id="294" r:id="rId19"/>
    <p:sldId id="293" r:id="rId20"/>
    <p:sldId id="299" r:id="rId21"/>
    <p:sldId id="297" r:id="rId22"/>
    <p:sldId id="298" r:id="rId23"/>
    <p:sldId id="304" r:id="rId24"/>
    <p:sldId id="302" r:id="rId25"/>
    <p:sldId id="303" r:id="rId26"/>
    <p:sldId id="307" r:id="rId27"/>
    <p:sldId id="305" r:id="rId28"/>
    <p:sldId id="306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BBA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07" autoAdjust="0"/>
  </p:normalViewPr>
  <p:slideViewPr>
    <p:cSldViewPr snapToGrid="0">
      <p:cViewPr varScale="1">
        <p:scale>
          <a:sx n="64" d="100"/>
          <a:sy n="64" d="100"/>
        </p:scale>
        <p:origin x="74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A444F-A95C-40DC-BB1E-DED0DF8833C7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FF70B-AA01-44F7-B6C7-1980116CBF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23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FFF70B-AA01-44F7-B6C7-1980116CBFE9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4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2EAE2D-BB7A-44CF-BC53-4642926F9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39B06E-1944-4AC6-A195-858800C3F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159AC2-83CB-4667-9018-7B5F8AF04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91B6E8-0E92-4E01-9C1C-E59982F1C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BB5684-F7DE-4CBD-9D9F-6EF60ADD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6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BA27D-0C1F-46EE-935F-5EF697385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4FF7A8-E5C5-4698-BCF6-619B9E32D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9626B1-7047-4BC3-BEBC-E6A2AC024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2B486D-4283-4CB7-A84A-33575DD9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9F9A85-C445-449A-A43A-6C63767A8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95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94F1DD4-B5E4-4A67-80FD-0148F00C3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882EAA-019D-4296-A7E9-3D75BC543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E62516-02BF-42E6-A32A-5BEAA8F19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D3CD11-56A6-4BB8-A65B-1E7563394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341522-E707-4CA4-BBD7-721E2EC0F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1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103552-A937-40F6-A03F-D27E3DCDA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96A89B-7B80-4538-9D95-ECD899030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FEF69F-8A27-408B-805A-4D8CD9CA7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4072DD-E219-4C19-9224-22410FAE1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22BA7C-0E80-446E-BA3E-AD09B00AE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23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03BC8-B87B-41B3-A497-935D24C9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D72C20-899B-4EF0-89A2-3EAF3E5C9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FFF3A4-3A13-4957-8560-F271AC74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E94735-507A-484C-8C9A-3D52EB9B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03903A-576B-4889-B020-B901723D7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7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DF6FA4-4DF0-4569-B33D-95FE7519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E0F3C6-2C26-4CE7-B7D6-529B12DFA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4A687EE-D401-4416-8172-C8F776882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7C92D5-588F-4EE5-9CEE-44777AD4F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57CF96-6220-44E8-B4F0-61FA146AD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8A5C99-360B-40ED-B470-D15947AF9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11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A74119-A695-4B7F-AA90-0726335C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EFE44B-2F8C-476A-821B-3F85935A5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28B8D4-ADE6-421D-8D4B-1B292779A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5D01F7E-238B-4E30-BA50-FE878EC9AD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C8C396-0411-4592-B3FA-7115129B1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CC6361-E478-4EF1-A109-579FDAAC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F70AB6D-0661-4AAF-B4BA-0BB805C2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4F3F3D-0CD9-490C-A909-971E6DD4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6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D5E39-0824-4CF9-9E87-CCD5DEBC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DE79C55-611E-40B1-A87D-17FFAE670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7F59418-C485-44BB-ACCD-40DFCC21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1C6E3C3-C031-4316-BEE0-CA5F85D1A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0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1A7A3E-71EF-4E12-A0F0-CABCCE0A9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D3A2DD-9651-41FB-8C72-646AB2D0E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99DD79-D1EA-452A-8CE8-103FBB21D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00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7F890-DA5C-417B-8D1F-CEDFABB2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CD9696-3C09-42CE-9BC6-CA594335E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E28661-A7D6-4542-ABBF-83468D08B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EE9656-C7CE-4CBA-B901-C303AC17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EB4356-1448-4A90-B71E-4DDDF422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80941F-FA45-493C-BF71-A1930F0E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48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CAEC3-6B2A-4E8C-8E5B-C98328065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EB2D178-2929-4805-A1AB-0C37B24165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A415E8-3AF2-436B-8EFF-E1948311F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871896-48D5-4CE3-8483-4DA35F713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251F5B-B05D-4D1C-B6BA-7AA04095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2B7275-3E30-4FD6-B6A2-FB110E79E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36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D6E90-69B7-4329-ADC0-69ADD12A4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0EF5F-2C5A-4CD5-9F47-4F5A2B99B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979713-33D7-4057-8E37-B709EA9E3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E0DC-3A96-4B32-A0DB-51F7A54AD59D}" type="datetimeFigureOut">
              <a:rPr lang="ru-RU" smtClean="0"/>
              <a:t>вс 05.05.24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3E9C39-7DAB-4D98-8F2C-9B828ED74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948082-5CE8-49FF-8E4D-CAA4E5A55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CF86-A059-4EC7-BB2F-A01D6D40CC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82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45B3F-3FD4-408D-B648-EFE1C14E7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Капитальный	 ремонт многоквартирных домов в городе Москве</a:t>
            </a:r>
          </a:p>
        </p:txBody>
      </p:sp>
      <p:pic>
        <p:nvPicPr>
          <p:cNvPr id="1026" name="Picture 2" descr="https://sorax.pro/images/page/services/overhaul-buildings/apartment/preview.jpg">
            <a:extLst>
              <a:ext uri="{FF2B5EF4-FFF2-40B4-BE49-F238E27FC236}">
                <a16:creationId xmlns:a16="http://schemas.microsoft.com/office/drawing/2014/main" id="{308834E3-DEF0-4E5A-83BC-702EF5985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856" y="636856"/>
            <a:ext cx="5584288" cy="279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429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F92289-E261-461C-A8BA-6887F145F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313"/>
            <a:ext cx="10515600" cy="118232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Участие собственников помещений в многоквартирном доме в приемке работ: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BABF76-D3AC-4701-847D-E6A5EC4F4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ru-RU" dirty="0"/>
              <a:t>От собственников помещений в многоквартирном доме в состав комиссии по приемке работ включается уполномоченный представитель.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D0C3928-5F4A-4397-92E5-D7FD50DB9ED2}"/>
              </a:ext>
            </a:extLst>
          </p:cNvPr>
          <p:cNvSpPr/>
          <p:nvPr/>
        </p:nvSpPr>
        <p:spPr>
          <a:xfrm>
            <a:off x="994117" y="2811304"/>
            <a:ext cx="10359683" cy="3492267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FF0000"/>
                </a:solidFill>
              </a:rPr>
              <a:t>Важно знать! 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Уполномоченный представитель включается в состав комиссии только если капитальный ремонт проводится на основании решения общего собрания собственников.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Если собственники не приняли решение о проведении капитального ремонта на общем собрании и не определили лицо, участвующее в приемке работ, то комиссия работает без участия представителя собственников.</a:t>
            </a:r>
          </a:p>
        </p:txBody>
      </p:sp>
    </p:spTree>
    <p:extLst>
      <p:ext uri="{BB962C8B-B14F-4D97-AF65-F5344CB8AC3E}">
        <p14:creationId xmlns:p14="http://schemas.microsoft.com/office/powerpoint/2010/main" val="1831745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6AE2A-8801-4080-A335-8287A5BD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303"/>
            <a:ext cx="10515600" cy="74611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Приемка работ в жилых и нежилых помещениях: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838959C-E317-400C-AA3C-1204C717A6B7}"/>
              </a:ext>
            </a:extLst>
          </p:cNvPr>
          <p:cNvSpPr/>
          <p:nvPr/>
        </p:nvSpPr>
        <p:spPr>
          <a:xfrm>
            <a:off x="533400" y="955414"/>
            <a:ext cx="2992903" cy="30875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выполненных работ / оказанных услуг в помещении (собственник помещения подписывает расписку о выполненных работах).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829D0265-A682-4A1F-A034-7B89EECBD0C6}"/>
              </a:ext>
            </a:extLst>
          </p:cNvPr>
          <p:cNvCxnSpPr/>
          <p:nvPr/>
        </p:nvCxnSpPr>
        <p:spPr>
          <a:xfrm flipV="1">
            <a:off x="3526303" y="1450959"/>
            <a:ext cx="576775" cy="295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AECE2F9-6CE7-4030-86D2-18BA2B937208}"/>
              </a:ext>
            </a:extLst>
          </p:cNvPr>
          <p:cNvSpPr/>
          <p:nvPr/>
        </p:nvSpPr>
        <p:spPr>
          <a:xfrm>
            <a:off x="4103077" y="955413"/>
            <a:ext cx="7250723" cy="79096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работ, подписание Акта приемки работ в помещении по форме, утверждённой приказом ФКР Москвы от 21.05.2019 г. № 14-109/9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6F1A194-B1AC-43FE-A44E-DCA81BCDEB09}"/>
              </a:ext>
            </a:extLst>
          </p:cNvPr>
          <p:cNvCxnSpPr>
            <a:cxnSpLocks/>
          </p:cNvCxnSpPr>
          <p:nvPr/>
        </p:nvCxnSpPr>
        <p:spPr>
          <a:xfrm>
            <a:off x="3526302" y="2158812"/>
            <a:ext cx="576776" cy="347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16CA784-557C-4683-A859-7F8C6E018459}"/>
              </a:ext>
            </a:extLst>
          </p:cNvPr>
          <p:cNvSpPr/>
          <p:nvPr/>
        </p:nvSpPr>
        <p:spPr>
          <a:xfrm>
            <a:off x="4103077" y="1802303"/>
            <a:ext cx="2931943" cy="240038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Наличие у собственника помещения замечаний к проведенным работам, включение замечаний в акт уполномоченным представителем </a:t>
            </a:r>
            <a:r>
              <a:rPr lang="ru-RU" sz="2000" dirty="0" err="1"/>
              <a:t>собс</a:t>
            </a:r>
            <a:r>
              <a:rPr lang="ru-RU" sz="2000" dirty="0"/>
              <a:t>.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3B7ADBFD-7A83-4176-93D4-C9D8953D364E}"/>
              </a:ext>
            </a:extLst>
          </p:cNvPr>
          <p:cNvCxnSpPr>
            <a:cxnSpLocks/>
          </p:cNvCxnSpPr>
          <p:nvPr/>
        </p:nvCxnSpPr>
        <p:spPr>
          <a:xfrm>
            <a:off x="7035020" y="2795619"/>
            <a:ext cx="365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39F2E755-746D-4CFE-B290-B78156A63BAE}"/>
              </a:ext>
            </a:extLst>
          </p:cNvPr>
          <p:cNvSpPr/>
          <p:nvPr/>
        </p:nvSpPr>
        <p:spPr>
          <a:xfrm>
            <a:off x="7400780" y="1877970"/>
            <a:ext cx="3953020" cy="124733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Согласие подрядчика с замечаниями, их устранение, приемка выполненных работ / оказанных услуг в помещении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10CD10F-6000-404B-9060-A1DCFA00747B}"/>
              </a:ext>
            </a:extLst>
          </p:cNvPr>
          <p:cNvCxnSpPr>
            <a:cxnSpLocks/>
          </p:cNvCxnSpPr>
          <p:nvPr/>
        </p:nvCxnSpPr>
        <p:spPr>
          <a:xfrm>
            <a:off x="7035020" y="3637337"/>
            <a:ext cx="365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2C68B21F-D720-4179-B932-A8FDF2210F63}"/>
              </a:ext>
            </a:extLst>
          </p:cNvPr>
          <p:cNvSpPr/>
          <p:nvPr/>
        </p:nvSpPr>
        <p:spPr>
          <a:xfrm>
            <a:off x="7400780" y="3276704"/>
            <a:ext cx="3953020" cy="7662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Возникновение спора</a:t>
            </a: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CB2AE8A3-EBF7-4DCB-8480-4CE646F88A27}"/>
              </a:ext>
            </a:extLst>
          </p:cNvPr>
          <p:cNvCxnSpPr>
            <a:cxnSpLocks/>
          </p:cNvCxnSpPr>
          <p:nvPr/>
        </p:nvCxnSpPr>
        <p:spPr>
          <a:xfrm>
            <a:off x="11353800" y="3637337"/>
            <a:ext cx="365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1D3CCA63-F192-4F22-8C82-E983C25F0BAB}"/>
              </a:ext>
            </a:extLst>
          </p:cNvPr>
          <p:cNvCxnSpPr>
            <a:cxnSpLocks/>
          </p:cNvCxnSpPr>
          <p:nvPr/>
        </p:nvCxnSpPr>
        <p:spPr>
          <a:xfrm>
            <a:off x="167640" y="4872949"/>
            <a:ext cx="365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07E3277C-013E-4714-855C-A3BC2A773EC7}"/>
              </a:ext>
            </a:extLst>
          </p:cNvPr>
          <p:cNvSpPr/>
          <p:nvPr/>
        </p:nvSpPr>
        <p:spPr>
          <a:xfrm>
            <a:off x="533400" y="4260391"/>
            <a:ext cx="3674014" cy="18329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Создание согласительной </a:t>
            </a:r>
            <a:r>
              <a:rPr lang="ru-RU" sz="2000"/>
              <a:t>комиссии (Заказчик</a:t>
            </a:r>
            <a:r>
              <a:rPr lang="ru-RU" sz="2000" dirty="0"/>
              <a:t>, представитель подрядчика, уполномоченный представитель собственников)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35D1B4FD-8562-4E6C-A0A6-EAF74F3DC9BD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4207414" y="4431382"/>
            <a:ext cx="365760" cy="435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8C3557BD-C49F-41CA-ACD6-4258FFFE5C01}"/>
              </a:ext>
            </a:extLst>
          </p:cNvPr>
          <p:cNvSpPr/>
          <p:nvPr/>
        </p:nvSpPr>
        <p:spPr>
          <a:xfrm>
            <a:off x="4573175" y="5273256"/>
            <a:ext cx="1617783" cy="8200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Назначение экспертизы</a:t>
            </a:r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15882253-8208-4A67-AAA2-1E7A2106273F}"/>
              </a:ext>
            </a:extLst>
          </p:cNvPr>
          <p:cNvCxnSpPr>
            <a:cxnSpLocks/>
          </p:cNvCxnSpPr>
          <p:nvPr/>
        </p:nvCxnSpPr>
        <p:spPr>
          <a:xfrm>
            <a:off x="4207415" y="5639428"/>
            <a:ext cx="365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1F2C552C-E134-4CBD-B89E-035A9405A5E4}"/>
              </a:ext>
            </a:extLst>
          </p:cNvPr>
          <p:cNvSpPr/>
          <p:nvPr/>
        </p:nvSpPr>
        <p:spPr>
          <a:xfrm>
            <a:off x="4573174" y="4254114"/>
            <a:ext cx="4065565" cy="35453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Урегулирование, приемка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02A24CD7-4E2D-4778-AEC0-9BCFD9C450B5}"/>
              </a:ext>
            </a:extLst>
          </p:cNvPr>
          <p:cNvCxnSpPr>
            <a:cxnSpLocks/>
          </p:cNvCxnSpPr>
          <p:nvPr/>
        </p:nvCxnSpPr>
        <p:spPr>
          <a:xfrm>
            <a:off x="4207414" y="4887592"/>
            <a:ext cx="365760" cy="87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343E878B-3DB0-42C0-B741-9B1BD140DFDF}"/>
              </a:ext>
            </a:extLst>
          </p:cNvPr>
          <p:cNvSpPr/>
          <p:nvPr/>
        </p:nvSpPr>
        <p:spPr>
          <a:xfrm>
            <a:off x="4573174" y="4772862"/>
            <a:ext cx="2250831" cy="3545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Неурегулирование</a:t>
            </a:r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20E860E8-D364-4CA5-B137-B5FEC6FBC7F7}"/>
              </a:ext>
            </a:extLst>
          </p:cNvPr>
          <p:cNvCxnSpPr>
            <a:cxnSpLocks/>
          </p:cNvCxnSpPr>
          <p:nvPr/>
        </p:nvCxnSpPr>
        <p:spPr>
          <a:xfrm>
            <a:off x="6824005" y="4957278"/>
            <a:ext cx="365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CA6A8F96-6B2E-4C0A-9C95-312247E3064C}"/>
              </a:ext>
            </a:extLst>
          </p:cNvPr>
          <p:cNvSpPr/>
          <p:nvPr/>
        </p:nvSpPr>
        <p:spPr>
          <a:xfrm>
            <a:off x="7189765" y="4763777"/>
            <a:ext cx="1448974" cy="3545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Претензия</a:t>
            </a:r>
          </a:p>
        </p:txBody>
      </p: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978567DA-05C8-49CA-896D-4FABC388DED0}"/>
              </a:ext>
            </a:extLst>
          </p:cNvPr>
          <p:cNvCxnSpPr>
            <a:cxnSpLocks/>
          </p:cNvCxnSpPr>
          <p:nvPr/>
        </p:nvCxnSpPr>
        <p:spPr>
          <a:xfrm flipV="1">
            <a:off x="8638739" y="4608650"/>
            <a:ext cx="379826" cy="258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8F6F9FA9-41C1-40CF-B074-AEB2C8649845}"/>
              </a:ext>
            </a:extLst>
          </p:cNvPr>
          <p:cNvSpPr/>
          <p:nvPr/>
        </p:nvSpPr>
        <p:spPr>
          <a:xfrm>
            <a:off x="9031461" y="4254114"/>
            <a:ext cx="2069123" cy="51874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Урегулирование, приемка</a:t>
            </a:r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F43ACE2C-A96D-44CE-A254-EB0709C9E416}"/>
              </a:ext>
            </a:extLst>
          </p:cNvPr>
          <p:cNvCxnSpPr>
            <a:cxnSpLocks/>
          </p:cNvCxnSpPr>
          <p:nvPr/>
        </p:nvCxnSpPr>
        <p:spPr>
          <a:xfrm>
            <a:off x="8617637" y="4974823"/>
            <a:ext cx="457199" cy="91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CEBE6E20-0164-4C52-8ECB-CB7A5C4109CE}"/>
              </a:ext>
            </a:extLst>
          </p:cNvPr>
          <p:cNvSpPr/>
          <p:nvPr/>
        </p:nvSpPr>
        <p:spPr>
          <a:xfrm>
            <a:off x="9088900" y="4866853"/>
            <a:ext cx="2011683" cy="3545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Суд</a:t>
            </a:r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D98A2B5A-F4C0-401C-8438-202B9CC9F175}"/>
              </a:ext>
            </a:extLst>
          </p:cNvPr>
          <p:cNvSpPr/>
          <p:nvPr/>
        </p:nvSpPr>
        <p:spPr>
          <a:xfrm>
            <a:off x="6401974" y="5277312"/>
            <a:ext cx="4065565" cy="35453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Урегулирование, приемка</a:t>
            </a: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638D2F08-856E-4D35-91A4-FAF7B75CF28D}"/>
              </a:ext>
            </a:extLst>
          </p:cNvPr>
          <p:cNvSpPr/>
          <p:nvPr/>
        </p:nvSpPr>
        <p:spPr>
          <a:xfrm>
            <a:off x="6401974" y="5796060"/>
            <a:ext cx="2250831" cy="3545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Неурегулирование</a:t>
            </a:r>
          </a:p>
        </p:txBody>
      </p: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ED8E502E-87B0-465A-BBEF-93A3D4E88EFA}"/>
              </a:ext>
            </a:extLst>
          </p:cNvPr>
          <p:cNvCxnSpPr>
            <a:cxnSpLocks/>
          </p:cNvCxnSpPr>
          <p:nvPr/>
        </p:nvCxnSpPr>
        <p:spPr>
          <a:xfrm>
            <a:off x="8652805" y="5980476"/>
            <a:ext cx="365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E92945AC-B4C1-4903-B1D3-23CDF55F9CA0}"/>
              </a:ext>
            </a:extLst>
          </p:cNvPr>
          <p:cNvSpPr/>
          <p:nvPr/>
        </p:nvSpPr>
        <p:spPr>
          <a:xfrm>
            <a:off x="9018565" y="5786975"/>
            <a:ext cx="1448974" cy="3545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Претензия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9B296E16-B233-42EA-9CCE-E3AF2EB1DC81}"/>
              </a:ext>
            </a:extLst>
          </p:cNvPr>
          <p:cNvCxnSpPr>
            <a:cxnSpLocks/>
          </p:cNvCxnSpPr>
          <p:nvPr/>
        </p:nvCxnSpPr>
        <p:spPr>
          <a:xfrm flipV="1">
            <a:off x="10467539" y="5725839"/>
            <a:ext cx="139501" cy="164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: скругленные углы 46">
            <a:extLst>
              <a:ext uri="{FF2B5EF4-FFF2-40B4-BE49-F238E27FC236}">
                <a16:creationId xmlns:a16="http://schemas.microsoft.com/office/drawing/2014/main" id="{5DDDBE9C-153C-4CB5-B46E-61B7DA6D10D0}"/>
              </a:ext>
            </a:extLst>
          </p:cNvPr>
          <p:cNvSpPr/>
          <p:nvPr/>
        </p:nvSpPr>
        <p:spPr>
          <a:xfrm>
            <a:off x="10607041" y="5290120"/>
            <a:ext cx="1448974" cy="85139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Урегулиро-вание</a:t>
            </a:r>
            <a:r>
              <a:rPr lang="ru-RU" sz="2000" dirty="0"/>
              <a:t>, приемка</a:t>
            </a:r>
          </a:p>
        </p:txBody>
      </p: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847B55C2-05CE-4784-BA73-4E5E3AAAE2D7}"/>
              </a:ext>
            </a:extLst>
          </p:cNvPr>
          <p:cNvCxnSpPr>
            <a:cxnSpLocks/>
            <a:endCxn id="49" idx="1"/>
          </p:cNvCxnSpPr>
          <p:nvPr/>
        </p:nvCxnSpPr>
        <p:spPr>
          <a:xfrm>
            <a:off x="10440571" y="6103176"/>
            <a:ext cx="413821" cy="353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id="{BB3624CC-ED30-44F3-940A-464586192CA0}"/>
              </a:ext>
            </a:extLst>
          </p:cNvPr>
          <p:cNvSpPr/>
          <p:nvPr/>
        </p:nvSpPr>
        <p:spPr>
          <a:xfrm>
            <a:off x="10854392" y="6279034"/>
            <a:ext cx="998813" cy="3545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Суд</a:t>
            </a:r>
          </a:p>
        </p:txBody>
      </p: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31B67C7A-790E-405C-AF57-9DC779B7FAA2}"/>
              </a:ext>
            </a:extLst>
          </p:cNvPr>
          <p:cNvCxnSpPr>
            <a:cxnSpLocks/>
            <a:stCxn id="23" idx="3"/>
          </p:cNvCxnSpPr>
          <p:nvPr/>
        </p:nvCxnSpPr>
        <p:spPr>
          <a:xfrm flipV="1">
            <a:off x="6190958" y="5390226"/>
            <a:ext cx="225080" cy="29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3F4FF860-81FB-4A16-AC03-FF8D18F4178B}"/>
              </a:ext>
            </a:extLst>
          </p:cNvPr>
          <p:cNvCxnSpPr>
            <a:cxnSpLocks/>
          </p:cNvCxnSpPr>
          <p:nvPr/>
        </p:nvCxnSpPr>
        <p:spPr>
          <a:xfrm>
            <a:off x="6190958" y="5796060"/>
            <a:ext cx="225080" cy="137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4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E69568-8498-4E72-A40F-2DC94D718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08384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Возмещение ущерба, причиненного в результате капитального ремонта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9563C1E-D6CF-446D-BB4B-3E5C702899C5}"/>
              </a:ext>
            </a:extLst>
          </p:cNvPr>
          <p:cNvSpPr/>
          <p:nvPr/>
        </p:nvSpPr>
        <p:spPr>
          <a:xfrm>
            <a:off x="838200" y="1266092"/>
            <a:ext cx="2799471" cy="20931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Возникновение аварии, причинение ущерба в результате выполнения работ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2C678413-1B5A-4C25-8B70-FA47245DA98C}"/>
              </a:ext>
            </a:extLst>
          </p:cNvPr>
          <p:cNvCxnSpPr>
            <a:cxnSpLocks/>
          </p:cNvCxnSpPr>
          <p:nvPr/>
        </p:nvCxnSpPr>
        <p:spPr>
          <a:xfrm flipV="1">
            <a:off x="3637671" y="2463834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C25015F5-EB55-41B2-8177-59D54902496D}"/>
              </a:ext>
            </a:extLst>
          </p:cNvPr>
          <p:cNvSpPr/>
          <p:nvPr/>
        </p:nvSpPr>
        <p:spPr>
          <a:xfrm>
            <a:off x="4135902" y="1266091"/>
            <a:ext cx="3502855" cy="20931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Извещение подрядной организации, </a:t>
            </a:r>
          </a:p>
          <a:p>
            <a:pPr algn="ctr"/>
            <a:r>
              <a:rPr lang="ru-RU" sz="2000" dirty="0"/>
              <a:t>представителя Фонда капремонта г. Москвы, </a:t>
            </a:r>
          </a:p>
          <a:p>
            <a:pPr algn="ctr"/>
            <a:r>
              <a:rPr lang="ru-RU" sz="2000" dirty="0"/>
              <a:t>представителя управляющей организации; 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80E33084-66F2-4605-8699-B8A3FFF17455}"/>
              </a:ext>
            </a:extLst>
          </p:cNvPr>
          <p:cNvCxnSpPr>
            <a:cxnSpLocks/>
          </p:cNvCxnSpPr>
          <p:nvPr/>
        </p:nvCxnSpPr>
        <p:spPr>
          <a:xfrm flipV="1">
            <a:off x="7638757" y="2463833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76ECC5A2-D3DE-48A3-A218-27FC0F1C0204}"/>
              </a:ext>
            </a:extLst>
          </p:cNvPr>
          <p:cNvSpPr/>
          <p:nvPr/>
        </p:nvSpPr>
        <p:spPr>
          <a:xfrm>
            <a:off x="8136988" y="1266091"/>
            <a:ext cx="2799471" cy="20931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Осмотр места аварии, составление акта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DA043F10-BA88-44EE-8E1D-C915F64B781F}"/>
              </a:ext>
            </a:extLst>
          </p:cNvPr>
          <p:cNvCxnSpPr>
            <a:cxnSpLocks/>
          </p:cNvCxnSpPr>
          <p:nvPr/>
        </p:nvCxnSpPr>
        <p:spPr>
          <a:xfrm flipV="1">
            <a:off x="10896014" y="2463833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96058726-B1BA-4291-9ED8-956F97581BD6}"/>
              </a:ext>
            </a:extLst>
          </p:cNvPr>
          <p:cNvCxnSpPr>
            <a:cxnSpLocks/>
          </p:cNvCxnSpPr>
          <p:nvPr/>
        </p:nvCxnSpPr>
        <p:spPr>
          <a:xfrm flipV="1">
            <a:off x="339969" y="4838928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823E9935-CAD3-475E-949D-CD6A5C4C3AE9}"/>
              </a:ext>
            </a:extLst>
          </p:cNvPr>
          <p:cNvSpPr/>
          <p:nvPr/>
        </p:nvSpPr>
        <p:spPr>
          <a:xfrm>
            <a:off x="827649" y="3983724"/>
            <a:ext cx="2799471" cy="20931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Направление претензии в фонд капитального ремонта</a:t>
            </a: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D3394CF1-1B8A-4E06-BFFC-DCAE165186F9}"/>
              </a:ext>
            </a:extLst>
          </p:cNvPr>
          <p:cNvCxnSpPr>
            <a:cxnSpLocks/>
          </p:cNvCxnSpPr>
          <p:nvPr/>
        </p:nvCxnSpPr>
        <p:spPr>
          <a:xfrm flipV="1">
            <a:off x="3637671" y="4556992"/>
            <a:ext cx="498231" cy="281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45CF3975-56FA-4B3F-BE35-92924BC515E0}"/>
              </a:ext>
            </a:extLst>
          </p:cNvPr>
          <p:cNvSpPr/>
          <p:nvPr/>
        </p:nvSpPr>
        <p:spPr>
          <a:xfrm>
            <a:off x="4146453" y="3983724"/>
            <a:ext cx="3502855" cy="99624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Урегулирование вопроса, возмещение ущерба</a:t>
            </a:r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85E504C1-8B20-4E43-811D-3F4C610A78F1}"/>
              </a:ext>
            </a:extLst>
          </p:cNvPr>
          <p:cNvCxnSpPr>
            <a:cxnSpLocks/>
          </p:cNvCxnSpPr>
          <p:nvPr/>
        </p:nvCxnSpPr>
        <p:spPr>
          <a:xfrm>
            <a:off x="3637670" y="5120866"/>
            <a:ext cx="498232" cy="331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BAA418B-8515-47DE-9BEC-E90BBAAEE22A}"/>
              </a:ext>
            </a:extLst>
          </p:cNvPr>
          <p:cNvSpPr/>
          <p:nvPr/>
        </p:nvSpPr>
        <p:spPr>
          <a:xfrm>
            <a:off x="4146453" y="5106318"/>
            <a:ext cx="3502855" cy="9962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Возникновение спора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2BAF2721-6E65-490C-84AD-B7F8AB8454AD}"/>
              </a:ext>
            </a:extLst>
          </p:cNvPr>
          <p:cNvCxnSpPr>
            <a:cxnSpLocks/>
          </p:cNvCxnSpPr>
          <p:nvPr/>
        </p:nvCxnSpPr>
        <p:spPr>
          <a:xfrm>
            <a:off x="7631137" y="5597405"/>
            <a:ext cx="4454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99D8BC8F-D54C-409C-8580-FAA8468949EE}"/>
              </a:ext>
            </a:extLst>
          </p:cNvPr>
          <p:cNvSpPr/>
          <p:nvPr/>
        </p:nvSpPr>
        <p:spPr>
          <a:xfrm>
            <a:off x="8116473" y="5106318"/>
            <a:ext cx="3237328" cy="9962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Суд</a:t>
            </a:r>
          </a:p>
        </p:txBody>
      </p:sp>
    </p:spTree>
    <p:extLst>
      <p:ext uri="{BB962C8B-B14F-4D97-AF65-F5344CB8AC3E}">
        <p14:creationId xmlns:p14="http://schemas.microsoft.com/office/powerpoint/2010/main" val="1465771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CABEA8-B260-4003-B115-348AD7A2D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1644"/>
          </a:xfrm>
        </p:spPr>
        <p:txBody>
          <a:bodyPr/>
          <a:lstStyle/>
          <a:p>
            <a:pPr algn="ctr"/>
            <a:r>
              <a:rPr lang="ru-RU" b="1" dirty="0"/>
              <a:t>Приемка скрытых работ: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02C7BD60-4030-460E-AA8F-1CF54AC2EFBF}"/>
              </a:ext>
            </a:extLst>
          </p:cNvPr>
          <p:cNvSpPr/>
          <p:nvPr/>
        </p:nvSpPr>
        <p:spPr>
          <a:xfrm>
            <a:off x="838200" y="1266091"/>
            <a:ext cx="2799471" cy="23633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скрытых работ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63D306F-6A14-4A63-B4CE-B1BE5F4988FA}"/>
              </a:ext>
            </a:extLst>
          </p:cNvPr>
          <p:cNvCxnSpPr>
            <a:cxnSpLocks/>
          </p:cNvCxnSpPr>
          <p:nvPr/>
        </p:nvCxnSpPr>
        <p:spPr>
          <a:xfrm flipV="1">
            <a:off x="3637671" y="2463834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B8C48CB2-FC26-495A-8186-4C6BCF22467C}"/>
              </a:ext>
            </a:extLst>
          </p:cNvPr>
          <p:cNvSpPr/>
          <p:nvPr/>
        </p:nvSpPr>
        <p:spPr>
          <a:xfrm>
            <a:off x="4135902" y="1266092"/>
            <a:ext cx="5781821" cy="23633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Работа комиссии в составе:</a:t>
            </a:r>
          </a:p>
          <a:p>
            <a:pPr marL="360000">
              <a:buFontTx/>
              <a:buChar char="-"/>
            </a:pPr>
            <a:r>
              <a:rPr lang="ru-RU" sz="2000" dirty="0"/>
              <a:t>Представитель генерального подрядчика, подрядчика,</a:t>
            </a:r>
          </a:p>
          <a:p>
            <a:pPr marL="360000">
              <a:buFontTx/>
              <a:buChar char="-"/>
            </a:pPr>
            <a:r>
              <a:rPr lang="ru-RU" sz="2000" dirty="0"/>
              <a:t>представитель организации строительного контроля, </a:t>
            </a:r>
          </a:p>
          <a:p>
            <a:pPr marL="360000">
              <a:buFontTx/>
              <a:buChar char="-"/>
            </a:pPr>
            <a:r>
              <a:rPr lang="ru-RU" sz="2000" dirty="0"/>
              <a:t>представитель авторского надзора проектной организации.</a:t>
            </a:r>
          </a:p>
          <a:p>
            <a:pPr algn="ctr"/>
            <a:endParaRPr lang="ru-RU" sz="2000" dirty="0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0309D559-D79A-4E1A-9561-C6ECA2D26BE9}"/>
              </a:ext>
            </a:extLst>
          </p:cNvPr>
          <p:cNvCxnSpPr>
            <a:cxnSpLocks/>
          </p:cNvCxnSpPr>
          <p:nvPr/>
        </p:nvCxnSpPr>
        <p:spPr>
          <a:xfrm flipV="1">
            <a:off x="9917723" y="1814376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0F5EFEA-7C2A-446E-97EB-CB3F67F744AB}"/>
              </a:ext>
            </a:extLst>
          </p:cNvPr>
          <p:cNvCxnSpPr>
            <a:cxnSpLocks/>
          </p:cNvCxnSpPr>
          <p:nvPr/>
        </p:nvCxnSpPr>
        <p:spPr>
          <a:xfrm flipV="1">
            <a:off x="9917722" y="3045570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6F13F50F-80CE-4280-A2D1-92E9FAE7A9FC}"/>
              </a:ext>
            </a:extLst>
          </p:cNvPr>
          <p:cNvCxnSpPr>
            <a:cxnSpLocks/>
          </p:cNvCxnSpPr>
          <p:nvPr/>
        </p:nvCxnSpPr>
        <p:spPr>
          <a:xfrm flipV="1">
            <a:off x="339969" y="4400487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12E0BF3D-AED7-464A-8D74-6850D1C83978}"/>
              </a:ext>
            </a:extLst>
          </p:cNvPr>
          <p:cNvCxnSpPr>
            <a:cxnSpLocks/>
          </p:cNvCxnSpPr>
          <p:nvPr/>
        </p:nvCxnSpPr>
        <p:spPr>
          <a:xfrm flipV="1">
            <a:off x="339968" y="6148472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A3A43970-3978-4D01-8000-A884EBD498FC}"/>
              </a:ext>
            </a:extLst>
          </p:cNvPr>
          <p:cNvSpPr/>
          <p:nvPr/>
        </p:nvSpPr>
        <p:spPr>
          <a:xfrm>
            <a:off x="854026" y="5395405"/>
            <a:ext cx="3044483" cy="127268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скрытых работ, подписание акта освидетельствования скрытых работ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9EBCC2EA-D5CF-4D61-B5A4-B550EC28995A}"/>
              </a:ext>
            </a:extLst>
          </p:cNvPr>
          <p:cNvSpPr/>
          <p:nvPr/>
        </p:nvSpPr>
        <p:spPr>
          <a:xfrm>
            <a:off x="854026" y="3894068"/>
            <a:ext cx="3044483" cy="127268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Отказ любого члена комиссии принять работы и подписать акт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5FFAD395-30FB-42E5-B308-CCD2FD7F0ED8}"/>
              </a:ext>
            </a:extLst>
          </p:cNvPr>
          <p:cNvCxnSpPr>
            <a:cxnSpLocks/>
          </p:cNvCxnSpPr>
          <p:nvPr/>
        </p:nvCxnSpPr>
        <p:spPr>
          <a:xfrm flipV="1">
            <a:off x="3902612" y="4679239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CAC4F848-FDA0-41CD-A396-4233FCF03F8B}"/>
              </a:ext>
            </a:extLst>
          </p:cNvPr>
          <p:cNvSpPr/>
          <p:nvPr/>
        </p:nvSpPr>
        <p:spPr>
          <a:xfrm>
            <a:off x="4404946" y="3894068"/>
            <a:ext cx="3044483" cy="127268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Устранение замечаний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1F062B8-76CD-47EB-B901-1FA8E05DC0B3}"/>
              </a:ext>
            </a:extLst>
          </p:cNvPr>
          <p:cNvSpPr/>
          <p:nvPr/>
        </p:nvSpPr>
        <p:spPr>
          <a:xfrm>
            <a:off x="7955866" y="3898824"/>
            <a:ext cx="3044483" cy="127268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скрытых работ, подписание акта освидетельствования скрытых работ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7E027686-417D-4E73-9F20-8D20119BD49E}"/>
              </a:ext>
            </a:extLst>
          </p:cNvPr>
          <p:cNvCxnSpPr>
            <a:cxnSpLocks/>
          </p:cNvCxnSpPr>
          <p:nvPr/>
        </p:nvCxnSpPr>
        <p:spPr>
          <a:xfrm flipV="1">
            <a:off x="7449429" y="4679238"/>
            <a:ext cx="4982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9122574-433B-4EBD-958A-CDFEF76DCBDA}"/>
              </a:ext>
            </a:extLst>
          </p:cNvPr>
          <p:cNvSpPr/>
          <p:nvPr/>
        </p:nvSpPr>
        <p:spPr>
          <a:xfrm>
            <a:off x="4135902" y="5395405"/>
            <a:ext cx="7090116" cy="1272671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!!! Акт освидетельствования скрытых работ является приложением к акту выполненных работ. С ним может ознакомится любой участник приемочной 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1681224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F2DBD-1F3E-4EDF-BF7D-BBC9BE493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097"/>
            <a:ext cx="10515600" cy="789318"/>
          </a:xfrm>
        </p:spPr>
        <p:txBody>
          <a:bodyPr/>
          <a:lstStyle/>
          <a:p>
            <a:pPr algn="ctr"/>
            <a:r>
              <a:rPr lang="ru-RU" b="1" dirty="0"/>
              <a:t>Итоговая приемка работ: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0D5B96-B659-4EBF-8F8C-CA5422332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50925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u="sng" dirty="0"/>
              <a:t>Организация  работы приемочной комиссии:</a:t>
            </a:r>
          </a:p>
          <a:p>
            <a:r>
              <a:rPr lang="ru-RU" dirty="0"/>
              <a:t>Приемка работ производится в соответствии с графиком проведения работ;</a:t>
            </a:r>
          </a:p>
          <a:p>
            <a:r>
              <a:rPr lang="ru-RU" dirty="0"/>
              <a:t>Работу приемочной комиссии организует представитель Заказчика - Фонда капитального ремонта, он же является председателем комиссии;</a:t>
            </a:r>
          </a:p>
          <a:p>
            <a:r>
              <a:rPr lang="ru-RU" dirty="0"/>
              <a:t>Члены приемочной комиссии уведомляются о работе комиссии одним из двух способов:</a:t>
            </a:r>
          </a:p>
          <a:p>
            <a:pPr marL="360000">
              <a:buFontTx/>
              <a:buChar char="-"/>
            </a:pPr>
            <a:r>
              <a:rPr lang="ru-RU" dirty="0"/>
              <a:t>заказным письмом с уведомлением о вручении,</a:t>
            </a:r>
          </a:p>
          <a:p>
            <a:pPr marL="360000">
              <a:buFontTx/>
              <a:buChar char="-"/>
            </a:pPr>
            <a:r>
              <a:rPr lang="ru-RU" dirty="0"/>
              <a:t>лично под расписку.</a:t>
            </a:r>
          </a:p>
          <a:p>
            <a:r>
              <a:rPr lang="ru-RU" dirty="0"/>
              <a:t>Услуги и работы считаются принятыми только после подписания акта приемки и справки о стоимости (формы КС-2, КС-3); </a:t>
            </a:r>
          </a:p>
        </p:txBody>
      </p:sp>
    </p:spTree>
    <p:extLst>
      <p:ext uri="{BB962C8B-B14F-4D97-AF65-F5344CB8AC3E}">
        <p14:creationId xmlns:p14="http://schemas.microsoft.com/office/powerpoint/2010/main" val="1512090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81A965-D88D-4961-8BB3-FAAD1B31F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123"/>
            <a:ext cx="10515600" cy="57677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u="sng" dirty="0"/>
              <a:t>Этап 1 начало приемки, предоставление документации:</a:t>
            </a:r>
          </a:p>
          <a:p>
            <a:r>
              <a:rPr lang="ru-RU" dirty="0"/>
              <a:t>За три дня до предполагаемой даты начала приемки работ Генподрядчик, подрядчик уведомляет Фонд капитального ремонта о готовности предъявить работы и услуги и направляет комплект документов, необходимых для принятия работ.</a:t>
            </a:r>
          </a:p>
          <a:p>
            <a:pPr marL="0" indent="0">
              <a:buNone/>
            </a:pPr>
            <a:r>
              <a:rPr lang="ru-RU" dirty="0"/>
              <a:t>К числу документов относятся: </a:t>
            </a:r>
          </a:p>
          <a:p>
            <a:pPr marL="360000">
              <a:buFontTx/>
              <a:buChar char="-"/>
            </a:pPr>
            <a:r>
              <a:rPr lang="ru-RU" dirty="0"/>
              <a:t>акт о приемке и справка о стоимости работ (формы КС-2 и КС 3);</a:t>
            </a:r>
          </a:p>
          <a:p>
            <a:pPr marL="360000">
              <a:buFontTx/>
              <a:buChar char="-"/>
            </a:pPr>
            <a:r>
              <a:rPr lang="ru-RU" dirty="0"/>
              <a:t>проектная-сметная документация;</a:t>
            </a:r>
          </a:p>
          <a:p>
            <a:pPr marL="360000">
              <a:buFontTx/>
              <a:buChar char="-"/>
            </a:pPr>
            <a:r>
              <a:rPr lang="ru-RU" dirty="0"/>
              <a:t>техническая документация в зависимости от вида работ (перечень согласно приказу ФКР от 31.12.2019 года № 14-279/9).</a:t>
            </a:r>
          </a:p>
          <a:p>
            <a:r>
              <a:rPr lang="ru-RU" dirty="0"/>
              <a:t>Без предоставления документации приемка не производится;</a:t>
            </a:r>
          </a:p>
          <a:p>
            <a:r>
              <a:rPr lang="ru-RU" dirty="0"/>
              <a:t>Председатель комиссии обеспечивает членам комиссии возможность ознакомления с технической и исполнительной документацией по договору на выполнение работ.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777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D0A7AF-9D94-4BB5-B61E-DE633FD4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Перечень общей исполнительской документации: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5C49264-97AA-4942-82CF-A0CFBBA1D8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636" y="1625832"/>
            <a:ext cx="3519285" cy="5042558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C1F3E5-3345-48FB-8DDB-BEB8243E4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283" y="1625832"/>
            <a:ext cx="3519285" cy="500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63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C3B8D2B-D12F-43CF-8DD1-CF6811A79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5250"/>
            <a:ext cx="10515600" cy="55017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u="sng" dirty="0"/>
              <a:t>Этап 2 осмотр работ:</a:t>
            </a:r>
          </a:p>
          <a:p>
            <a:r>
              <a:rPr lang="ru-RU" dirty="0"/>
              <a:t>После проверки документации Фонд капитального ремонта уведомляет членов комиссии о дате, месте и времени работы комиссии (проведении осмотра и приемки).</a:t>
            </a:r>
          </a:p>
          <a:p>
            <a:r>
              <a:rPr lang="ru-RU" dirty="0"/>
              <a:t>Уведомление производится:</a:t>
            </a:r>
          </a:p>
          <a:p>
            <a:pPr marL="817200" indent="-457200">
              <a:buFontTx/>
              <a:buChar char="-"/>
            </a:pPr>
            <a:r>
              <a:rPr lang="ru-RU" dirty="0"/>
              <a:t>почтовым отправлением (заказным письмом), </a:t>
            </a:r>
          </a:p>
          <a:p>
            <a:pPr marL="817200" indent="-457200">
              <a:buFontTx/>
              <a:buChar char="-"/>
            </a:pPr>
            <a:r>
              <a:rPr lang="ru-RU" dirty="0"/>
              <a:t>по электронной почте, </a:t>
            </a:r>
          </a:p>
          <a:p>
            <a:pPr marL="817200" indent="-457200">
              <a:buFontTx/>
              <a:buChar char="-"/>
            </a:pPr>
            <a:r>
              <a:rPr lang="ru-RU" dirty="0" err="1"/>
              <a:t>факсограммой</a:t>
            </a:r>
            <a:r>
              <a:rPr lang="ru-RU" dirty="0"/>
              <a:t> или по телефонной связи.</a:t>
            </a:r>
          </a:p>
          <a:p>
            <a:r>
              <a:rPr lang="ru-RU" dirty="0"/>
              <a:t>Доступ членов комиссии к отремонтированным элементам общего имущества предоставляют управляющая организация и представитель управы района или префектуры;</a:t>
            </a:r>
          </a:p>
          <a:p>
            <a:r>
              <a:rPr lang="ru-RU" dirty="0"/>
              <a:t>Комиссия обязана приступить к приемке в срок, указанный в уведомлении Фонда;</a:t>
            </a:r>
          </a:p>
          <a:p>
            <a:r>
              <a:rPr lang="ru-RU" dirty="0"/>
              <a:t>Продолжительность работы комиссии зависит от объема и состава услуг / работ по капитальному ремонту предъявленных к приемке, и графика оказания услуг / выполнения работ.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734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81A965-D88D-4961-8BB3-FAAD1B31F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4912"/>
            <a:ext cx="10515600" cy="5572052"/>
          </a:xfrm>
        </p:spPr>
        <p:txBody>
          <a:bodyPr/>
          <a:lstStyle/>
          <a:p>
            <a:r>
              <a:rPr lang="ru-RU" dirty="0"/>
              <a:t>В ходе работы комиссия проверяет: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соответствие видов и объемов работ,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качество услуг и (или) работ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оценивает состав и полноту исполнительной и технической документации,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соответствия оказанных услуг и (или) выполненных работ договору и требованиям соответствующих норм и правил,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готовность к эксплуатации результата оказанных услуг и (или) выполненных работ.</a:t>
            </a:r>
          </a:p>
        </p:txBody>
      </p:sp>
    </p:spTree>
    <p:extLst>
      <p:ext uri="{BB962C8B-B14F-4D97-AF65-F5344CB8AC3E}">
        <p14:creationId xmlns:p14="http://schemas.microsoft.com/office/powerpoint/2010/main" val="3658026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0E34F0D-09EC-48C4-AC51-45B13834023C}"/>
              </a:ext>
            </a:extLst>
          </p:cNvPr>
          <p:cNvSpPr/>
          <p:nvPr/>
        </p:nvSpPr>
        <p:spPr>
          <a:xfrm>
            <a:off x="4696263" y="1104313"/>
            <a:ext cx="2799471" cy="1828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выполненных работ / оказанных услуг по капитальному ремонту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CB178350-44BD-4B9E-9F40-A25C6AE0DF34}"/>
              </a:ext>
            </a:extLst>
          </p:cNvPr>
          <p:cNvCxnSpPr>
            <a:cxnSpLocks/>
          </p:cNvCxnSpPr>
          <p:nvPr/>
        </p:nvCxnSpPr>
        <p:spPr>
          <a:xfrm flipH="1">
            <a:off x="3857482" y="2925145"/>
            <a:ext cx="1025766" cy="50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1E371CF-7E10-42BC-8943-62F00D51D261}"/>
              </a:ext>
            </a:extLst>
          </p:cNvPr>
          <p:cNvSpPr/>
          <p:nvPr/>
        </p:nvSpPr>
        <p:spPr>
          <a:xfrm>
            <a:off x="826471" y="3369835"/>
            <a:ext cx="3091384" cy="22009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Подписание акта выполненных работ всеми членами комиссии, приемка работ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E8ECB5BA-37A4-4DF1-8FA1-E2CBE562FF15}"/>
              </a:ext>
            </a:extLst>
          </p:cNvPr>
          <p:cNvCxnSpPr>
            <a:cxnSpLocks/>
            <a:stCxn id="4" idx="2"/>
            <a:endCxn id="18" idx="0"/>
          </p:cNvCxnSpPr>
          <p:nvPr/>
        </p:nvCxnSpPr>
        <p:spPr>
          <a:xfrm flipH="1">
            <a:off x="6076655" y="2933113"/>
            <a:ext cx="19344" cy="436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F48D4CAC-3A1B-462E-877B-C98515CD4BEE}"/>
              </a:ext>
            </a:extLst>
          </p:cNvPr>
          <p:cNvSpPr/>
          <p:nvPr/>
        </p:nvSpPr>
        <p:spPr>
          <a:xfrm>
            <a:off x="4530963" y="3369835"/>
            <a:ext cx="3091384" cy="220097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Наличие особого мнения у представителя собственников или депутата совета депутатов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1EBE2C76-2CA9-44B3-B84F-C6F97A51ACF1}"/>
              </a:ext>
            </a:extLst>
          </p:cNvPr>
          <p:cNvSpPr/>
          <p:nvPr/>
        </p:nvSpPr>
        <p:spPr>
          <a:xfrm>
            <a:off x="8162770" y="3369835"/>
            <a:ext cx="2964771" cy="220097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Отказ от подписания акта приемки в связи с выявлением недостатков в работах /услугах, устранение недостатков подрядчиком</a:t>
            </a: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81DFC388-027A-412C-BD8D-7FBB1D91A8F4}"/>
              </a:ext>
            </a:extLst>
          </p:cNvPr>
          <p:cNvCxnSpPr>
            <a:cxnSpLocks/>
          </p:cNvCxnSpPr>
          <p:nvPr/>
        </p:nvCxnSpPr>
        <p:spPr>
          <a:xfrm>
            <a:off x="7393740" y="2869963"/>
            <a:ext cx="871024" cy="618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id="{14ECDAFE-AADD-4E90-BCA7-87EF9C038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682" y="305960"/>
            <a:ext cx="10556631" cy="79038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Различные варианты решений приемочной комиссии:</a:t>
            </a:r>
          </a:p>
        </p:txBody>
      </p:sp>
    </p:spTree>
    <p:extLst>
      <p:ext uri="{BB962C8B-B14F-4D97-AF65-F5344CB8AC3E}">
        <p14:creationId xmlns:p14="http://schemas.microsoft.com/office/powerpoint/2010/main" val="3248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946B99-E8A5-4E23-9FCB-0F123B22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70777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Тема 4: Приемка работ по капитальному ремонту</a:t>
            </a:r>
          </a:p>
        </p:txBody>
      </p:sp>
    </p:spTree>
    <p:extLst>
      <p:ext uri="{BB962C8B-B14F-4D97-AF65-F5344CB8AC3E}">
        <p14:creationId xmlns:p14="http://schemas.microsoft.com/office/powerpoint/2010/main" val="2689239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7EDEF3-5BA3-4896-A707-04E47F9F6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489"/>
            <a:ext cx="10515600" cy="111134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Наличие возражений на приемку работ у участника комиссии (кроме депутата совета депутатов, представителя собственников)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012939A-4C87-4DC3-A2C6-118205D8C2B9}"/>
              </a:ext>
            </a:extLst>
          </p:cNvPr>
          <p:cNvSpPr/>
          <p:nvPr/>
        </p:nvSpPr>
        <p:spPr>
          <a:xfrm>
            <a:off x="838200" y="1586473"/>
            <a:ext cx="3311769" cy="26760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dirty="0"/>
              <a:t>Приемка выполненных работ / оказанных услуг по капитальному ремонту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A15BD64-4B23-482B-ABEF-C622CE9A9314}"/>
              </a:ext>
            </a:extLst>
          </p:cNvPr>
          <p:cNvSpPr/>
          <p:nvPr/>
        </p:nvSpPr>
        <p:spPr>
          <a:xfrm>
            <a:off x="4517487" y="1586473"/>
            <a:ext cx="3311769" cy="267603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dirty="0"/>
              <a:t>Письменные возражения на приемку работ / услуг, наличие особого мнения у любого члена комиссии (кроме депутата или представителя собственников)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465EEDA-0FA3-4288-B7DC-4DD193BA9896}"/>
              </a:ext>
            </a:extLst>
          </p:cNvPr>
          <p:cNvSpPr/>
          <p:nvPr/>
        </p:nvSpPr>
        <p:spPr>
          <a:xfrm>
            <a:off x="8196774" y="1586473"/>
            <a:ext cx="3311769" cy="267603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dirty="0"/>
              <a:t>Рассмотрение замечаний всеми членами комиссий, предоставление письменных разъяснений на возражения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55F764C6-3A57-4554-BBA2-16264147222A}"/>
              </a:ext>
            </a:extLst>
          </p:cNvPr>
          <p:cNvCxnSpPr>
            <a:cxnSpLocks/>
          </p:cNvCxnSpPr>
          <p:nvPr/>
        </p:nvCxnSpPr>
        <p:spPr>
          <a:xfrm>
            <a:off x="4149969" y="2939213"/>
            <a:ext cx="386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CD4F1A51-CF24-4DEB-9ECF-599E1BFD1AAB}"/>
              </a:ext>
            </a:extLst>
          </p:cNvPr>
          <p:cNvCxnSpPr>
            <a:cxnSpLocks/>
          </p:cNvCxnSpPr>
          <p:nvPr/>
        </p:nvCxnSpPr>
        <p:spPr>
          <a:xfrm>
            <a:off x="7829256" y="2893731"/>
            <a:ext cx="386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B2868728-CAF9-464F-9B9C-4B11E801C15B}"/>
              </a:ext>
            </a:extLst>
          </p:cNvPr>
          <p:cNvCxnSpPr>
            <a:cxnSpLocks/>
          </p:cNvCxnSpPr>
          <p:nvPr/>
        </p:nvCxnSpPr>
        <p:spPr>
          <a:xfrm>
            <a:off x="11508543" y="2258340"/>
            <a:ext cx="386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839741D7-C703-4305-892C-F7E51A6F41BB}"/>
              </a:ext>
            </a:extLst>
          </p:cNvPr>
          <p:cNvCxnSpPr>
            <a:cxnSpLocks/>
          </p:cNvCxnSpPr>
          <p:nvPr/>
        </p:nvCxnSpPr>
        <p:spPr>
          <a:xfrm>
            <a:off x="11508543" y="3763584"/>
            <a:ext cx="386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23F8C9B0-62F3-42BC-B3DD-70CA862A4A8B}"/>
              </a:ext>
            </a:extLst>
          </p:cNvPr>
          <p:cNvCxnSpPr>
            <a:cxnSpLocks/>
          </p:cNvCxnSpPr>
          <p:nvPr/>
        </p:nvCxnSpPr>
        <p:spPr>
          <a:xfrm>
            <a:off x="838200" y="5097671"/>
            <a:ext cx="386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EF8C228-9DED-4052-B9C6-7EE5479A82FC}"/>
              </a:ext>
            </a:extLst>
          </p:cNvPr>
          <p:cNvCxnSpPr>
            <a:cxnSpLocks/>
          </p:cNvCxnSpPr>
          <p:nvPr/>
        </p:nvCxnSpPr>
        <p:spPr>
          <a:xfrm>
            <a:off x="838200" y="6178538"/>
            <a:ext cx="386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BB3792C1-EE89-481B-94A4-692CE299BECD}"/>
              </a:ext>
            </a:extLst>
          </p:cNvPr>
          <p:cNvSpPr/>
          <p:nvPr/>
        </p:nvSpPr>
        <p:spPr>
          <a:xfrm>
            <a:off x="1224475" y="4681553"/>
            <a:ext cx="3311769" cy="83223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dirty="0"/>
              <a:t>Решение комиссии о приемке работ</a:t>
            </a:r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E7AC15D8-5DCD-4B6A-8808-5524E0AABB54}"/>
              </a:ext>
            </a:extLst>
          </p:cNvPr>
          <p:cNvCxnSpPr>
            <a:cxnSpLocks/>
          </p:cNvCxnSpPr>
          <p:nvPr/>
        </p:nvCxnSpPr>
        <p:spPr>
          <a:xfrm>
            <a:off x="4536244" y="5097671"/>
            <a:ext cx="386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AB87869D-57A2-4FD4-9F4E-9E5D87C235C5}"/>
              </a:ext>
            </a:extLst>
          </p:cNvPr>
          <p:cNvSpPr/>
          <p:nvPr/>
        </p:nvSpPr>
        <p:spPr>
          <a:xfrm>
            <a:off x="4922519" y="4681553"/>
            <a:ext cx="4502835" cy="83223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dirty="0"/>
              <a:t>Приемка работ / услуг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3F38ADE8-8F91-4286-8998-D8D9774B3350}"/>
              </a:ext>
            </a:extLst>
          </p:cNvPr>
          <p:cNvSpPr/>
          <p:nvPr/>
        </p:nvSpPr>
        <p:spPr>
          <a:xfrm>
            <a:off x="1205718" y="5762420"/>
            <a:ext cx="3311769" cy="8322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dirty="0"/>
              <a:t>Решение комиссии комиссии об отказе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8731ECEE-8F3B-44FD-A16E-3C138E2354EC}"/>
              </a:ext>
            </a:extLst>
          </p:cNvPr>
          <p:cNvCxnSpPr>
            <a:cxnSpLocks/>
          </p:cNvCxnSpPr>
          <p:nvPr/>
        </p:nvCxnSpPr>
        <p:spPr>
          <a:xfrm>
            <a:off x="4517487" y="6178538"/>
            <a:ext cx="386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E94BFD13-49A7-4DC3-BF27-CA0EB5757180}"/>
              </a:ext>
            </a:extLst>
          </p:cNvPr>
          <p:cNvSpPr/>
          <p:nvPr/>
        </p:nvSpPr>
        <p:spPr>
          <a:xfrm>
            <a:off x="4903762" y="5762420"/>
            <a:ext cx="4521592" cy="8322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dirty="0"/>
              <a:t>Отказ в приемке работ / услуг, устранение замечаний подрядчиком</a:t>
            </a:r>
          </a:p>
        </p:txBody>
      </p:sp>
    </p:spTree>
    <p:extLst>
      <p:ext uri="{BB962C8B-B14F-4D97-AF65-F5344CB8AC3E}">
        <p14:creationId xmlns:p14="http://schemas.microsoft.com/office/powerpoint/2010/main" val="2080437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8F5C89-697D-4CF9-A36C-A58B8A2A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Наличие особого мнения депутата или представителя собственников: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16C998F-66B3-4334-BE70-E78E3D64DD94}"/>
              </a:ext>
            </a:extLst>
          </p:cNvPr>
          <p:cNvSpPr/>
          <p:nvPr/>
        </p:nvSpPr>
        <p:spPr>
          <a:xfrm>
            <a:off x="838200" y="1825624"/>
            <a:ext cx="2799471" cy="20931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выполненных работ / оказанных услуг по капитальному ремонту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9D375BAE-3BF7-4BBD-BE62-3398ACAE8DBC}"/>
              </a:ext>
            </a:extLst>
          </p:cNvPr>
          <p:cNvCxnSpPr>
            <a:cxnSpLocks/>
          </p:cNvCxnSpPr>
          <p:nvPr/>
        </p:nvCxnSpPr>
        <p:spPr>
          <a:xfrm>
            <a:off x="3637671" y="2939213"/>
            <a:ext cx="6734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0EB15BB-5F2C-4E86-A3A9-DB1B9E215D7B}"/>
              </a:ext>
            </a:extLst>
          </p:cNvPr>
          <p:cNvSpPr/>
          <p:nvPr/>
        </p:nvSpPr>
        <p:spPr>
          <a:xfrm>
            <a:off x="4311161" y="1825624"/>
            <a:ext cx="2799471" cy="209314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Наличие особого мнения у депутата совета депутатов или представителя собственников, отказ от приемки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4F9BDB74-CBBB-4707-A8EC-AD13836B48F0}"/>
              </a:ext>
            </a:extLst>
          </p:cNvPr>
          <p:cNvCxnSpPr>
            <a:cxnSpLocks/>
          </p:cNvCxnSpPr>
          <p:nvPr/>
        </p:nvCxnSpPr>
        <p:spPr>
          <a:xfrm>
            <a:off x="7110632" y="2907798"/>
            <a:ext cx="6734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6A1F2B9-9AB7-498D-BB2B-8C916B234BCB}"/>
              </a:ext>
            </a:extLst>
          </p:cNvPr>
          <p:cNvSpPr/>
          <p:nvPr/>
        </p:nvSpPr>
        <p:spPr>
          <a:xfrm>
            <a:off x="7784122" y="1825623"/>
            <a:ext cx="2799471" cy="209314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Направление акта с особым мнением в Государственную жилищную инспекцию города Москвы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29213FC4-E693-4180-9F95-E74DFDF1792D}"/>
              </a:ext>
            </a:extLst>
          </p:cNvPr>
          <p:cNvCxnSpPr>
            <a:cxnSpLocks/>
          </p:cNvCxnSpPr>
          <p:nvPr/>
        </p:nvCxnSpPr>
        <p:spPr>
          <a:xfrm>
            <a:off x="10583593" y="2907798"/>
            <a:ext cx="6734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FFAF1943-EEFE-44BD-9961-A3A70A2B4671}"/>
              </a:ext>
            </a:extLst>
          </p:cNvPr>
          <p:cNvSpPr/>
          <p:nvPr/>
        </p:nvSpPr>
        <p:spPr>
          <a:xfrm>
            <a:off x="838199" y="4218755"/>
            <a:ext cx="2799471" cy="209314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Рассмотрение акта Государственной инспекцией города Москвы, визуальное обследование работ / услуг (10 дней)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6DB2B0D-4B13-4516-91ED-51F5138F2C62}"/>
              </a:ext>
            </a:extLst>
          </p:cNvPr>
          <p:cNvSpPr/>
          <p:nvPr/>
        </p:nvSpPr>
        <p:spPr>
          <a:xfrm>
            <a:off x="4311162" y="4218755"/>
            <a:ext cx="2799469" cy="108218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Выдача заключения об обоснованности замечаний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31A3880F-5798-4D25-BCF1-F3A88DAF12A8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3637670" y="4681262"/>
            <a:ext cx="673491" cy="584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1B2BFEA6-506C-4D35-980F-4456E2EC7173}"/>
              </a:ext>
            </a:extLst>
          </p:cNvPr>
          <p:cNvCxnSpPr>
            <a:cxnSpLocks/>
          </p:cNvCxnSpPr>
          <p:nvPr/>
        </p:nvCxnSpPr>
        <p:spPr>
          <a:xfrm>
            <a:off x="7110631" y="4681262"/>
            <a:ext cx="6734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1176D813-57D1-4DD4-B6D0-0BCCF99FAE15}"/>
              </a:ext>
            </a:extLst>
          </p:cNvPr>
          <p:cNvSpPr/>
          <p:nvPr/>
        </p:nvSpPr>
        <p:spPr>
          <a:xfrm>
            <a:off x="7784122" y="4218755"/>
            <a:ext cx="2799469" cy="108218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Устранение замечаний подрядной организацией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3B605965-C8DD-4270-ABD2-A49454DBC8EA}"/>
              </a:ext>
            </a:extLst>
          </p:cNvPr>
          <p:cNvCxnSpPr>
            <a:cxnSpLocks/>
          </p:cNvCxnSpPr>
          <p:nvPr/>
        </p:nvCxnSpPr>
        <p:spPr>
          <a:xfrm>
            <a:off x="3637670" y="5296457"/>
            <a:ext cx="673487" cy="431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24E156BF-20F4-488A-B16B-885375ECFC2F}"/>
              </a:ext>
            </a:extLst>
          </p:cNvPr>
          <p:cNvSpPr/>
          <p:nvPr/>
        </p:nvSpPr>
        <p:spPr>
          <a:xfrm>
            <a:off x="4311161" y="5464459"/>
            <a:ext cx="2799469" cy="10821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Выдача заключения о необоснованности замечаний</a:t>
            </a: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82220FE8-4202-4885-8AC7-9128A3DBB585}"/>
              </a:ext>
            </a:extLst>
          </p:cNvPr>
          <p:cNvCxnSpPr>
            <a:cxnSpLocks/>
          </p:cNvCxnSpPr>
          <p:nvPr/>
        </p:nvCxnSpPr>
        <p:spPr>
          <a:xfrm>
            <a:off x="7110631" y="5971793"/>
            <a:ext cx="6734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2F7FB10A-712A-48FD-8CDA-014366483BB0}"/>
              </a:ext>
            </a:extLst>
          </p:cNvPr>
          <p:cNvSpPr/>
          <p:nvPr/>
        </p:nvSpPr>
        <p:spPr>
          <a:xfrm>
            <a:off x="7784121" y="5464466"/>
            <a:ext cx="2799469" cy="108218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работ</a:t>
            </a:r>
          </a:p>
        </p:txBody>
      </p:sp>
    </p:spTree>
    <p:extLst>
      <p:ext uri="{BB962C8B-B14F-4D97-AF65-F5344CB8AC3E}">
        <p14:creationId xmlns:p14="http://schemas.microsoft.com/office/powerpoint/2010/main" val="2148467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6B491-191D-490F-8217-E588EC2F9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2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Действия комиссии в случае отказа в приемке работ: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C34F2BCE-F2CB-482B-92F6-9862DB23C9C8}"/>
              </a:ext>
            </a:extLst>
          </p:cNvPr>
          <p:cNvSpPr/>
          <p:nvPr/>
        </p:nvSpPr>
        <p:spPr>
          <a:xfrm>
            <a:off x="2412610" y="1417552"/>
            <a:ext cx="3255498" cy="277784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Отказ комиссии в приемке выполненных работ и услуг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549DB56E-BC4F-4DAD-B854-8BE2FB5959CA}"/>
              </a:ext>
            </a:extLst>
          </p:cNvPr>
          <p:cNvCxnSpPr>
            <a:cxnSpLocks/>
          </p:cNvCxnSpPr>
          <p:nvPr/>
        </p:nvCxnSpPr>
        <p:spPr>
          <a:xfrm>
            <a:off x="5668108" y="2806480"/>
            <a:ext cx="427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93AF690-83D0-4BA6-AC81-5557F9AF2E43}"/>
              </a:ext>
            </a:extLst>
          </p:cNvPr>
          <p:cNvSpPr/>
          <p:nvPr/>
        </p:nvSpPr>
        <p:spPr>
          <a:xfrm>
            <a:off x="6096000" y="1417566"/>
            <a:ext cx="3255498" cy="277782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Составление акта об обнаружении недостатков (дефектов) с указанием перечня выявленных недостатков (дефектов) необходимых мероприятий по их устранению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6F789A5B-3B52-4A81-B173-0E527D57379C}"/>
              </a:ext>
            </a:extLst>
          </p:cNvPr>
          <p:cNvCxnSpPr>
            <a:cxnSpLocks/>
          </p:cNvCxnSpPr>
          <p:nvPr/>
        </p:nvCxnSpPr>
        <p:spPr>
          <a:xfrm>
            <a:off x="9351498" y="2806480"/>
            <a:ext cx="427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9BD31B6-2C99-43DD-B1E4-416FDEEB7ACD}"/>
              </a:ext>
            </a:extLst>
          </p:cNvPr>
          <p:cNvSpPr/>
          <p:nvPr/>
        </p:nvSpPr>
        <p:spPr>
          <a:xfrm>
            <a:off x="569157" y="4486151"/>
            <a:ext cx="3255498" cy="220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Устранение недостатков подрядчиком, направление уведомления в ФКР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D8ADCDC0-81A8-4F0F-BD60-7D3309BEC3D4}"/>
              </a:ext>
            </a:extLst>
          </p:cNvPr>
          <p:cNvCxnSpPr>
            <a:cxnSpLocks/>
          </p:cNvCxnSpPr>
          <p:nvPr/>
        </p:nvCxnSpPr>
        <p:spPr>
          <a:xfrm>
            <a:off x="3840480" y="5521569"/>
            <a:ext cx="427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F8C60A8B-97AC-4E03-B0E4-38927680A34E}"/>
              </a:ext>
            </a:extLst>
          </p:cNvPr>
          <p:cNvSpPr/>
          <p:nvPr/>
        </p:nvSpPr>
        <p:spPr>
          <a:xfrm>
            <a:off x="4268372" y="4417255"/>
            <a:ext cx="3255498" cy="220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Извещение членов комиссии о повторной приемке (в течение 1 раб. дня с момента получения уведомления от подрядчика), повторная приемка работ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E7791910-4022-4EC2-A57D-8C82ADD264D1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7523870" y="4959099"/>
            <a:ext cx="427892" cy="539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C0CCF18E-30EA-47CA-9857-6F03E2D50985}"/>
              </a:ext>
            </a:extLst>
          </p:cNvPr>
          <p:cNvCxnSpPr>
            <a:cxnSpLocks/>
          </p:cNvCxnSpPr>
          <p:nvPr/>
        </p:nvCxnSpPr>
        <p:spPr>
          <a:xfrm>
            <a:off x="7555521" y="5521569"/>
            <a:ext cx="396241" cy="380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0C73A5C1-A701-4C93-A678-9E95404FF51D}"/>
              </a:ext>
            </a:extLst>
          </p:cNvPr>
          <p:cNvSpPr/>
          <p:nvPr/>
        </p:nvSpPr>
        <p:spPr>
          <a:xfrm>
            <a:off x="7951762" y="4420095"/>
            <a:ext cx="3255498" cy="107800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работ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4B91FB3E-1A05-4930-96FD-4FC9BB735BAA}"/>
              </a:ext>
            </a:extLst>
          </p:cNvPr>
          <p:cNvSpPr/>
          <p:nvPr/>
        </p:nvSpPr>
        <p:spPr>
          <a:xfrm>
            <a:off x="7951762" y="5616771"/>
            <a:ext cx="3255498" cy="107800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Отказ в приемке работ, повторение настоящей процедуры до устранения</a:t>
            </a:r>
          </a:p>
        </p:txBody>
      </p:sp>
    </p:spTree>
    <p:extLst>
      <p:ext uri="{BB962C8B-B14F-4D97-AF65-F5344CB8AC3E}">
        <p14:creationId xmlns:p14="http://schemas.microsoft.com/office/powerpoint/2010/main" val="3027246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3B9C18-78BA-4F62-AD33-02A816CF5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2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Хранение исполнительских схем и иной документации по проведенным работам: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442A6-EC7B-4906-99DB-DDD9AD22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/>
          <a:lstStyle/>
          <a:p>
            <a:r>
              <a:rPr lang="ru-RU" dirty="0"/>
              <a:t>Состав документации различается в зависимости от видов работ и определяется Приказом ФКР 14-279/9 от 31.12.2019 года.</a:t>
            </a:r>
          </a:p>
          <a:p>
            <a:r>
              <a:rPr lang="ru-RU" dirty="0"/>
              <a:t>Исполнительная документация (исполнительные схемы) — это комплект рабочих чертежей с надписями о соответствии выполненных по факту работ этим чертежам или о внесенных в них по согласованию с проектировщиком изменениях, сделанных лицами, ответственными за производство строительно-монтажных работ.</a:t>
            </a:r>
          </a:p>
          <a:p>
            <a:r>
              <a:rPr lang="ru-RU" dirty="0"/>
              <a:t>Вся документация в силу части 8 статьи 189 Жилищного кодекса РФ передается в управляющую организацию. Также она хранится в ФКР</a:t>
            </a:r>
          </a:p>
        </p:txBody>
      </p:sp>
    </p:spTree>
    <p:extLst>
      <p:ext uri="{BB962C8B-B14F-4D97-AF65-F5344CB8AC3E}">
        <p14:creationId xmlns:p14="http://schemas.microsoft.com/office/powerpoint/2010/main" val="3565602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1B539-2099-4E6E-821C-FA0478401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9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Мониторинг гарантийных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01D6DB-0F15-45AB-A86B-1F7012BFD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026"/>
            <a:ext cx="10515600" cy="51347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Механизмы обнаружения недостатков работ / услуг по капитальному ремонту в ходе гарантийного периода:</a:t>
            </a:r>
          </a:p>
          <a:p>
            <a:r>
              <a:rPr lang="ru-RU" dirty="0"/>
              <a:t>Сезонные осмотры общего имущества, в том числе элементов на которых проведен капитальный ремонт совместно с представителями управляющей организации;</a:t>
            </a:r>
          </a:p>
          <a:p>
            <a:r>
              <a:rPr lang="ru-RU" dirty="0"/>
              <a:t>Внеочередные осмотры общего имущества (например, по жалобам жителей), в том числе элементов на которых проведен капитальный ремонт совместно с представителями управляющей организации;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5FC13F-2AD3-4BD3-BF6B-35088B133900}"/>
              </a:ext>
            </a:extLst>
          </p:cNvPr>
          <p:cNvSpPr/>
          <p:nvPr/>
        </p:nvSpPr>
        <p:spPr>
          <a:xfrm>
            <a:off x="838200" y="5008098"/>
            <a:ext cx="10515600" cy="1484776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FF0000"/>
                </a:solidFill>
              </a:rPr>
              <a:t>Важно!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Необходимо предусматривать в договоре управления участие представителя собственников в проведении осмотров общего имущества или решать этот вопрос при необходимости в порядке договоренностей.</a:t>
            </a:r>
          </a:p>
        </p:txBody>
      </p:sp>
    </p:spTree>
    <p:extLst>
      <p:ext uri="{BB962C8B-B14F-4D97-AF65-F5344CB8AC3E}">
        <p14:creationId xmlns:p14="http://schemas.microsoft.com/office/powerpoint/2010/main" val="2449165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70D85-FA17-4E47-9FCB-FA4FFAF5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Действия собственников при обнаружении недостатков на проведенных работ: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D1F85D0-CAF7-418D-AB3A-C15120ACB944}"/>
              </a:ext>
            </a:extLst>
          </p:cNvPr>
          <p:cNvSpPr/>
          <p:nvPr/>
        </p:nvSpPr>
        <p:spPr>
          <a:xfrm>
            <a:off x="838200" y="1825625"/>
            <a:ext cx="2906149" cy="1603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Обнаружение недостатков в ходе гарантийного периода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D8DC620-72E6-41DD-9835-CDAB873F3477}"/>
              </a:ext>
            </a:extLst>
          </p:cNvPr>
          <p:cNvSpPr/>
          <p:nvPr/>
        </p:nvSpPr>
        <p:spPr>
          <a:xfrm>
            <a:off x="4155831" y="1825624"/>
            <a:ext cx="2906149" cy="1603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Направление уведомления в Фонд капитального ремонта об обнаруженных недостатках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4BA5892B-3542-4BC6-B072-4EB002058870}"/>
              </a:ext>
            </a:extLst>
          </p:cNvPr>
          <p:cNvCxnSpPr>
            <a:cxnSpLocks/>
          </p:cNvCxnSpPr>
          <p:nvPr/>
        </p:nvCxnSpPr>
        <p:spPr>
          <a:xfrm>
            <a:off x="3744349" y="2567329"/>
            <a:ext cx="427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CBCF3482-1283-4BA5-920B-BF1CDE9FB49C}"/>
              </a:ext>
            </a:extLst>
          </p:cNvPr>
          <p:cNvCxnSpPr>
            <a:cxnSpLocks/>
          </p:cNvCxnSpPr>
          <p:nvPr/>
        </p:nvCxnSpPr>
        <p:spPr>
          <a:xfrm>
            <a:off x="7061980" y="2571993"/>
            <a:ext cx="427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22FA977-CD35-4917-BD75-EDD5BAF45A7D}"/>
              </a:ext>
            </a:extLst>
          </p:cNvPr>
          <p:cNvSpPr/>
          <p:nvPr/>
        </p:nvSpPr>
        <p:spPr>
          <a:xfrm>
            <a:off x="7489872" y="1825624"/>
            <a:ext cx="3117168" cy="1603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Составление рекламационного акта форма по Приказу ФКР от 21.05.2019 № 14-109-9, фиксация недостатков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CF0F26C6-1F59-4D17-996D-CFB7BBE7B4FE}"/>
              </a:ext>
            </a:extLst>
          </p:cNvPr>
          <p:cNvCxnSpPr>
            <a:cxnSpLocks/>
          </p:cNvCxnSpPr>
          <p:nvPr/>
        </p:nvCxnSpPr>
        <p:spPr>
          <a:xfrm>
            <a:off x="10607040" y="2567329"/>
            <a:ext cx="427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5DC3B77A-3791-4AF8-B60E-FAA30F6A1019}"/>
              </a:ext>
            </a:extLst>
          </p:cNvPr>
          <p:cNvCxnSpPr>
            <a:cxnSpLocks/>
          </p:cNvCxnSpPr>
          <p:nvPr/>
        </p:nvCxnSpPr>
        <p:spPr>
          <a:xfrm>
            <a:off x="410308" y="4712602"/>
            <a:ext cx="427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B9482BE3-E42A-4178-BCD5-D411A8650561}"/>
              </a:ext>
            </a:extLst>
          </p:cNvPr>
          <p:cNvSpPr/>
          <p:nvPr/>
        </p:nvSpPr>
        <p:spPr>
          <a:xfrm>
            <a:off x="838199" y="3910914"/>
            <a:ext cx="2906149" cy="1603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Устранение недостатков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0D8C33EE-02AA-42C6-B8A1-ED5801F9514B}"/>
              </a:ext>
            </a:extLst>
          </p:cNvPr>
          <p:cNvCxnSpPr>
            <a:cxnSpLocks/>
          </p:cNvCxnSpPr>
          <p:nvPr/>
        </p:nvCxnSpPr>
        <p:spPr>
          <a:xfrm>
            <a:off x="3744348" y="4696115"/>
            <a:ext cx="427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3BA03589-8135-44E1-A9A1-0EBA7530E5F7}"/>
              </a:ext>
            </a:extLst>
          </p:cNvPr>
          <p:cNvSpPr/>
          <p:nvPr/>
        </p:nvSpPr>
        <p:spPr>
          <a:xfrm>
            <a:off x="4172240" y="3910914"/>
            <a:ext cx="2906149" cy="160337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Приемка работ по устранению недостатков</a:t>
            </a:r>
          </a:p>
        </p:txBody>
      </p:sp>
    </p:spTree>
    <p:extLst>
      <p:ext uri="{BB962C8B-B14F-4D97-AF65-F5344CB8AC3E}">
        <p14:creationId xmlns:p14="http://schemas.microsoft.com/office/powerpoint/2010/main" val="2354480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59A65-B44E-4644-9E2B-9E397D055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Расторжение договора с подрядной организацией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70BE01-BF37-4A1D-A77F-72AB13DD7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86742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Расторжения договора с подрядной организацией в </a:t>
            </a:r>
            <a:r>
              <a:rPr lang="ru-RU" u="sng" dirty="0"/>
              <a:t>судебном порядке</a:t>
            </a:r>
            <a:r>
              <a:rPr lang="ru-RU" dirty="0"/>
              <a:t> возможно при наличии следующих условий:</a:t>
            </a:r>
          </a:p>
          <a:p>
            <a:pPr marL="360000">
              <a:buFont typeface="Wingdings" panose="05000000000000000000" pitchFamily="2" charset="2"/>
              <a:buChar char="v"/>
            </a:pPr>
            <a:r>
              <a:rPr lang="ru-RU" dirty="0"/>
              <a:t>существенного нарушения условий договора о проведении капитального ремонта (например, неоднократного </a:t>
            </a:r>
            <a:r>
              <a:rPr lang="ru-RU" dirty="0" err="1"/>
              <a:t>неустранения</a:t>
            </a:r>
            <a:r>
              <a:rPr lang="ru-RU" dirty="0"/>
              <a:t> недостатков выполненных работ, срыва выполнения работ), </a:t>
            </a:r>
          </a:p>
          <a:p>
            <a:pPr marL="360000">
              <a:buFont typeface="Wingdings" panose="05000000000000000000" pitchFamily="2" charset="2"/>
              <a:buChar char="v"/>
            </a:pPr>
            <a:r>
              <a:rPr lang="ru-RU" dirty="0"/>
              <a:t>соблюдения претензионного порядка урегулирования спора;</a:t>
            </a:r>
          </a:p>
          <a:p>
            <a:pPr marL="0" indent="0">
              <a:buNone/>
            </a:pPr>
            <a:r>
              <a:rPr lang="ru-RU" dirty="0"/>
              <a:t>ФКР может обратиться в суд с иском о расторжении договора и взыскания причиненных убытков. Убытками обычно являются расходы на выполнение обязательств провинившегося подрядчика силами сторонних организаций и прочие выплаты (компенсации), возникшие в связи с нарушением условий договора.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820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223C2C-3623-4216-B0AA-183B7CBD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Общественный контроль за ходом капитального ремонта: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2B8A3E-1F55-436D-9C2E-899355793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целях осуществления общественного контроля за ходом капитального ремонта в городе Москве работает </a:t>
            </a:r>
            <a:r>
              <a:rPr lang="ru-RU" b="1" dirty="0"/>
              <a:t>Городская комиссия по обеспечению общественного контроля за реализацией Региональной программы капитального ремонта общего имущества в многоквартирных домах на территории города Москвы.</a:t>
            </a:r>
          </a:p>
          <a:p>
            <a:r>
              <a:rPr lang="ru-RU" dirty="0"/>
              <a:t>В состав Городской комиссии вошли 216 человек – это члены Общественной палаты города Москвы, депутаты Московской городской Думы, депутаты муниципальных образований города Москвы, представители профессионального сообщества, жилищных объединений и общественных организаций, ведущие эксперты в сфере строительства, проектирования и ЖКХ и другие.</a:t>
            </a:r>
          </a:p>
          <a:p>
            <a:r>
              <a:rPr lang="ru-RU" dirty="0"/>
              <a:t>Председателем Городской комиссии назначен Семенов Валерий Геннадьевич, член Общественной палаты города Москвы.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860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19A673-200D-47AC-9904-C66F497C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4911"/>
            <a:ext cx="10515600" cy="576775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Городская комиссия рассматривает вопросы: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включения домов в Региональную программу и краткосрочные планы капитального ремонта;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информирования граждан о реализации Региональной программы капитального ремонта;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нормативного регулирования реализации Региональной программы капитального ремонта;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проведения капитального ремонта домами, открывшими специальный счет;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внедрения энергоэффективных, инновационных технологий при проведении капитального ремонта.</a:t>
            </a:r>
          </a:p>
          <a:p>
            <a:r>
              <a:rPr lang="ru-RU" dirty="0"/>
              <a:t>По жалобам и обращениям жителей Городская комиссия проводит общественные проверки и экспертизу. Активно взаимодействует с Фондом капитального ремонта города Москвы и органами исполнительной власти.</a:t>
            </a:r>
          </a:p>
          <a:p>
            <a:r>
              <a:rPr lang="ru-RU" dirty="0"/>
              <a:t>При Городской комиссии работает «горячая линия» (8-495-223-48-30) для жалоб о нарушениях, согласительная комиссия для решения возникающих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146787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B7C11-3351-4995-8AD7-973DFA0E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Основные нормативные акты, регулирующие приемку работ по капремонту: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D9641F-FC0C-49EE-BDBC-BCB0C2368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514"/>
            <a:ext cx="10515600" cy="493136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Жилищный кодекс РФ (преимущественно глава 18 «проведение капитального ремонта в многоквартирном доме);</a:t>
            </a:r>
          </a:p>
          <a:p>
            <a:r>
              <a:rPr lang="ru-RU" dirty="0"/>
              <a:t>Гражданский кодекс РФ;</a:t>
            </a:r>
          </a:p>
          <a:p>
            <a:r>
              <a:rPr lang="ru-RU" dirty="0"/>
              <a:t>Градостроительный кодекс города Москвы;</a:t>
            </a:r>
          </a:p>
          <a:p>
            <a:r>
              <a:rPr lang="ru-RU" dirty="0"/>
              <a:t>Закон города Москвы от 27 января 2010 года N 2 «Основы жилищной политики города Москвы»;</a:t>
            </a:r>
          </a:p>
          <a:p>
            <a:r>
              <a:rPr lang="ru-RU" dirty="0"/>
              <a:t>Распоряжение Департамента КР Москвы от 2 марта 2016 года N 07-14-12/6 Об утверждении Положения о комиссиях по приемке оказанных услуг и (или) выполненных работ по капитальному ремонту общего имущества в многоквартирных домах, проведение которого обеспечивает фонд капитального ремонта многоквартирных домов города Москвы.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93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6D2BD-1EAC-4121-A42D-4D283E7A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Основные нормативные акты, регулирующие приемку работ по капремонту: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BB8B54-A082-462B-9347-B7B16F560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Постановление Правительства Москвы от 25.02.2016 г. № 57-ПП «Об утверждении Порядка реализации органами местного самоуправления внутригородских муниципальных образований в городе Москве отдельного полномочия города Москвы по участию в работе комиссий, осуществляющих открытие работ и приемку оказанных услуг и (или) выполненных работ по капитальному ремонту общего имущества в многоквартирных домах»;</a:t>
            </a:r>
          </a:p>
          <a:p>
            <a:r>
              <a:rPr lang="ru-RU" dirty="0"/>
              <a:t>Постановление Госкомстата РФ от 11 ноября 1999 г. № 100 «Об утверждении унифицированных форм первичной учетной документации по учету работ в капитальном строительстве и ремонтно-строительных работ».</a:t>
            </a:r>
          </a:p>
        </p:txBody>
      </p:sp>
    </p:spTree>
    <p:extLst>
      <p:ext uri="{BB962C8B-B14F-4D97-AF65-F5344CB8AC3E}">
        <p14:creationId xmlns:p14="http://schemas.microsoft.com/office/powerpoint/2010/main" val="255765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74C77-F85B-4CB8-A3F0-7F8A45D2F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Иные документы, регулирующие приемку работ по капитальному ремонту: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EE193D-C716-428B-B401-9A3949DD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Правила приемки в эксплуатацию законченных капитальным ремонтом жилых зданий (</a:t>
            </a:r>
            <a:r>
              <a:rPr lang="ru-RU" dirty="0" err="1"/>
              <a:t>утвержденны</a:t>
            </a:r>
            <a:r>
              <a:rPr lang="ru-RU" dirty="0"/>
              <a:t> приказом </a:t>
            </a:r>
            <a:r>
              <a:rPr lang="ru-RU" dirty="0" err="1"/>
              <a:t>Госгражданстроя</a:t>
            </a:r>
            <a:r>
              <a:rPr lang="ru-RU" dirty="0"/>
              <a:t> СССР от 07.05.1985 № 135) ВСН 42-85(Р);</a:t>
            </a:r>
          </a:p>
          <a:p>
            <a:r>
              <a:rPr lang="ru-RU" dirty="0"/>
              <a:t>Приказ ФКР Москвы от 05.10.2015 № ФКР-14-44/5 «Об утверждении Регламента контроля и приёмки работ по договору на выполнение работ по капитальному ремонту»;</a:t>
            </a:r>
          </a:p>
          <a:p>
            <a:r>
              <a:rPr lang="ru-RU" dirty="0"/>
              <a:t>Приказ ФКР Москвы от 21.05.2019 № 14-109/9 «Об утверждении методических рекомендаций «О взаимодействии подрядных организаций с жителями многоквартирных домов при проведении капитального ремонта общего имущества собственников помещений в многоквартирных домах»;</a:t>
            </a:r>
          </a:p>
          <a:p>
            <a:r>
              <a:rPr lang="ru-RU" dirty="0"/>
              <a:t>Приказ ФКР Москвы от 31.12.2019 года № 14-279/9 «О внесении изменений в Приказ ФКР от 05.10.2015 № ФКР-14-44/5».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18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D97B3-1A8A-4AB2-9B73-CD1ED56A6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145"/>
            <a:ext cx="10515600" cy="108054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Основные этапы приемки работ по капитальному ремонту: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790A743-0E62-4E5D-8CA0-54139D0B83CF}"/>
              </a:ext>
            </a:extLst>
          </p:cNvPr>
          <p:cNvSpPr/>
          <p:nvPr/>
        </p:nvSpPr>
        <p:spPr>
          <a:xfrm>
            <a:off x="838200" y="1181687"/>
            <a:ext cx="3319977" cy="26247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b="1" dirty="0"/>
              <a:t>ЭТАП 1:</a:t>
            </a:r>
          </a:p>
          <a:p>
            <a:pPr algn="ctr"/>
            <a:r>
              <a:rPr lang="ru-RU" sz="2000" dirty="0"/>
              <a:t>Организация работы комиссии по капитальному ремонту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F6B5B0C3-7F0A-4231-8E88-6C57583C8095}"/>
              </a:ext>
            </a:extLst>
          </p:cNvPr>
          <p:cNvCxnSpPr>
            <a:cxnSpLocks/>
          </p:cNvCxnSpPr>
          <p:nvPr/>
        </p:nvCxnSpPr>
        <p:spPr>
          <a:xfrm flipV="1">
            <a:off x="4178102" y="2961231"/>
            <a:ext cx="36107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051AF2D-D3EE-4901-B77C-426553A987D7}"/>
              </a:ext>
            </a:extLst>
          </p:cNvPr>
          <p:cNvSpPr/>
          <p:nvPr/>
        </p:nvSpPr>
        <p:spPr>
          <a:xfrm>
            <a:off x="838200" y="3973139"/>
            <a:ext cx="3319977" cy="26187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b="1" dirty="0"/>
              <a:t>ЭТАП 4:</a:t>
            </a:r>
          </a:p>
          <a:p>
            <a:pPr algn="ctr"/>
            <a:r>
              <a:rPr lang="ru-RU" sz="2000" dirty="0"/>
              <a:t>Приемка работ по капитальному ремонту общего имущества, подписание акта приемки работ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9A3151D-B1AF-4587-9156-733245C8883E}"/>
              </a:ext>
            </a:extLst>
          </p:cNvPr>
          <p:cNvCxnSpPr>
            <a:cxnSpLocks/>
          </p:cNvCxnSpPr>
          <p:nvPr/>
        </p:nvCxnSpPr>
        <p:spPr>
          <a:xfrm>
            <a:off x="7343332" y="2945395"/>
            <a:ext cx="4460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87D4342-C146-4DF2-8007-C1205109548B}"/>
              </a:ext>
            </a:extLst>
          </p:cNvPr>
          <p:cNvSpPr/>
          <p:nvPr/>
        </p:nvSpPr>
        <p:spPr>
          <a:xfrm>
            <a:off x="8240154" y="1181686"/>
            <a:ext cx="3319976" cy="26187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b="1" dirty="0"/>
              <a:t>ЭТАП 3:</a:t>
            </a:r>
          </a:p>
          <a:p>
            <a:pPr algn="ctr"/>
            <a:r>
              <a:rPr lang="ru-RU" sz="2000" dirty="0"/>
              <a:t>Приемка скрытых работ по капитальному ремонту подписание акта приемки скрытых работ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99B063D6-C532-4D3B-A5B1-FC4338F078A4}"/>
              </a:ext>
            </a:extLst>
          </p:cNvPr>
          <p:cNvSpPr/>
          <p:nvPr/>
        </p:nvSpPr>
        <p:spPr>
          <a:xfrm>
            <a:off x="4539177" y="1181685"/>
            <a:ext cx="3319976" cy="26187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b="1" dirty="0"/>
              <a:t>ЭТАП 2:</a:t>
            </a:r>
          </a:p>
          <a:p>
            <a:pPr algn="ctr"/>
            <a:r>
              <a:rPr lang="ru-RU" sz="2000" dirty="0"/>
              <a:t>Приемка работ по капитальному ремонту, проведенных в помещениях дома, подписание акта приемки работ в помещениях</a:t>
            </a: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A2A7E53-46BD-4B8D-9FAF-D6DA6E5196C6}"/>
              </a:ext>
            </a:extLst>
          </p:cNvPr>
          <p:cNvCxnSpPr>
            <a:cxnSpLocks/>
          </p:cNvCxnSpPr>
          <p:nvPr/>
        </p:nvCxnSpPr>
        <p:spPr>
          <a:xfrm>
            <a:off x="11560130" y="2924275"/>
            <a:ext cx="3930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CEE43E08-80AB-4098-95B0-53818167D5DC}"/>
              </a:ext>
            </a:extLst>
          </p:cNvPr>
          <p:cNvCxnSpPr>
            <a:cxnSpLocks/>
          </p:cNvCxnSpPr>
          <p:nvPr/>
        </p:nvCxnSpPr>
        <p:spPr>
          <a:xfrm>
            <a:off x="4178102" y="5445359"/>
            <a:ext cx="3610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4A2D7040-544A-4442-ABA2-C98EFEB8E02D}"/>
              </a:ext>
            </a:extLst>
          </p:cNvPr>
          <p:cNvSpPr/>
          <p:nvPr/>
        </p:nvSpPr>
        <p:spPr>
          <a:xfrm>
            <a:off x="4539176" y="3973147"/>
            <a:ext cx="3319977" cy="261872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РЕЗУЛЬТАТ: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Выполненные работы по капитальному ремонту, подписанные акты выполненных работ и справки о стоимости выполненных работ и затрат</a:t>
            </a:r>
          </a:p>
        </p:txBody>
      </p: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13862FDC-7F7C-4FB8-8052-2E8EA538B489}"/>
              </a:ext>
            </a:extLst>
          </p:cNvPr>
          <p:cNvCxnSpPr>
            <a:cxnSpLocks/>
          </p:cNvCxnSpPr>
          <p:nvPr/>
        </p:nvCxnSpPr>
        <p:spPr>
          <a:xfrm>
            <a:off x="7859153" y="2961231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99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4E70C-D0DD-48F9-B9AD-F429B223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923"/>
            <a:ext cx="10515600" cy="1069780"/>
          </a:xfrm>
        </p:spPr>
        <p:txBody>
          <a:bodyPr/>
          <a:lstStyle/>
          <a:p>
            <a:pPr algn="ctr"/>
            <a:r>
              <a:rPr lang="ru-RU" b="1" dirty="0"/>
              <a:t>Общие сведения о приемке работ: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4F4117-CE23-44C2-A738-2B8D2CD62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Фонд капитального ремонта выполняет функции заказчика, технического заказчика услуг, работ по капитальному ремонту. Соответственно он и организует приемку работ / услуг;</a:t>
            </a:r>
          </a:p>
          <a:p>
            <a:r>
              <a:rPr lang="ru-RU" dirty="0"/>
              <a:t>Приемка работ / услуг производится соответствующей комиссией;</a:t>
            </a:r>
          </a:p>
          <a:p>
            <a:r>
              <a:rPr lang="ru-RU" dirty="0"/>
              <a:t>Приемка этапов работ / услуг оформляется соответствующими актами;</a:t>
            </a:r>
          </a:p>
          <a:p>
            <a:r>
              <a:rPr lang="ru-RU" dirty="0"/>
              <a:t>Итоговая приемка работ / услуг оформляется актом приемки и справками о стоимости выполненных работ и затрат (формы КС-2, КС-3). </a:t>
            </a:r>
          </a:p>
        </p:txBody>
      </p:sp>
    </p:spTree>
    <p:extLst>
      <p:ext uri="{BB962C8B-B14F-4D97-AF65-F5344CB8AC3E}">
        <p14:creationId xmlns:p14="http://schemas.microsoft.com/office/powerpoint/2010/main" val="325282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26CBE-CF6B-4ADC-8342-CC9B4EA9C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045"/>
            <a:ext cx="10515600" cy="1111983"/>
          </a:xfrm>
        </p:spPr>
        <p:txBody>
          <a:bodyPr/>
          <a:lstStyle/>
          <a:p>
            <a:pPr algn="ctr"/>
            <a:r>
              <a:rPr lang="ru-RU" b="1" dirty="0"/>
              <a:t>Состав комиссии по приемке работ: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5B02FF-97B6-4B41-A476-4C8477175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77108"/>
            <a:ext cx="10542563" cy="469985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Представитель Фонда капитального ремонта либо представитель гос. учреждения города Москвы, выполняющего функцию заказчика;</a:t>
            </a:r>
          </a:p>
          <a:p>
            <a:r>
              <a:rPr lang="ru-RU" dirty="0"/>
              <a:t>Представитель строительного контроля - инженер технического надзора Фонда капитального ремонта,</a:t>
            </a:r>
          </a:p>
          <a:p>
            <a:pPr marL="817200" indent="-457200">
              <a:buFontTx/>
              <a:buChar char="-"/>
            </a:pPr>
            <a:r>
              <a:rPr lang="ru-RU" dirty="0"/>
              <a:t>при приемке работ по разработке проектной документации и оценке состояния лифтов уполномоченный сотрудник Фонда;</a:t>
            </a:r>
          </a:p>
          <a:p>
            <a:r>
              <a:rPr lang="ru-RU" dirty="0"/>
              <a:t>Представитель подрядной организации – Генподрядчик, подрядчик;</a:t>
            </a:r>
          </a:p>
          <a:p>
            <a:r>
              <a:rPr lang="ru-RU" dirty="0"/>
              <a:t>Уполномоченный депутат совета депутатов внутригородского муниципального образования в городе Москве;</a:t>
            </a:r>
          </a:p>
          <a:p>
            <a:r>
              <a:rPr lang="ru-RU" dirty="0"/>
              <a:t>Представитель Департамента капитального ремонта города Москвы;</a:t>
            </a:r>
          </a:p>
          <a:p>
            <a:r>
              <a:rPr lang="ru-RU" dirty="0"/>
              <a:t>Представитель организации, осуществляющей управление МКД;</a:t>
            </a:r>
          </a:p>
          <a:p>
            <a:r>
              <a:rPr lang="ru-RU" dirty="0"/>
              <a:t>Представитель управы района или префектуры.</a:t>
            </a:r>
          </a:p>
        </p:txBody>
      </p:sp>
    </p:spTree>
    <p:extLst>
      <p:ext uri="{BB962C8B-B14F-4D97-AF65-F5344CB8AC3E}">
        <p14:creationId xmlns:p14="http://schemas.microsoft.com/office/powerpoint/2010/main" val="187641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E3C53-C05E-488A-858F-2BC6EFA49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719"/>
            <a:ext cx="10515600" cy="10979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В состав комиссии по приемке работ также могут быть включены: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5263D5-97D9-4FDA-8F31-4A8F85D14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378"/>
            <a:ext cx="10515600" cy="4643585"/>
          </a:xfrm>
        </p:spPr>
        <p:txBody>
          <a:bodyPr/>
          <a:lstStyle/>
          <a:p>
            <a:r>
              <a:rPr lang="ru-RU" dirty="0"/>
              <a:t>При приемке работ по капитальному ремонту имущества, содержание которого обеспечивают специализированные организации (например, лифтовое, газовое оборудование) – представители данных специализированных организаций;</a:t>
            </a:r>
          </a:p>
          <a:p>
            <a:r>
              <a:rPr lang="ru-RU" dirty="0"/>
              <a:t>Представитель проектной организации - представитель организации, разработавшей проектную документацию для выполнения работ </a:t>
            </a:r>
          </a:p>
        </p:txBody>
      </p:sp>
    </p:spTree>
    <p:extLst>
      <p:ext uri="{BB962C8B-B14F-4D97-AF65-F5344CB8AC3E}">
        <p14:creationId xmlns:p14="http://schemas.microsoft.com/office/powerpoint/2010/main" val="660008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4603</TotalTime>
  <Words>2085</Words>
  <Application>Microsoft Office PowerPoint</Application>
  <PresentationFormat>Широкоэкранный</PresentationFormat>
  <Paragraphs>184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Тема Office</vt:lpstr>
      <vt:lpstr>Капитальный  ремонт многоквартирных домов в городе Москве</vt:lpstr>
      <vt:lpstr>Тема 4: Приемка работ по капитальному ремонту</vt:lpstr>
      <vt:lpstr>Основные нормативные акты, регулирующие приемку работ по капремонту:</vt:lpstr>
      <vt:lpstr>Основные нормативные акты, регулирующие приемку работ по капремонту:</vt:lpstr>
      <vt:lpstr>Иные документы, регулирующие приемку работ по капитальному ремонту:</vt:lpstr>
      <vt:lpstr>Основные этапы приемки работ по капитальному ремонту:</vt:lpstr>
      <vt:lpstr>Общие сведения о приемке работ:</vt:lpstr>
      <vt:lpstr>Состав комиссии по приемке работ:</vt:lpstr>
      <vt:lpstr>В состав комиссии по приемке работ также могут быть включены:</vt:lpstr>
      <vt:lpstr>Участие собственников помещений в многоквартирном доме в приемке работ:</vt:lpstr>
      <vt:lpstr>Приемка работ в жилых и нежилых помещениях:</vt:lpstr>
      <vt:lpstr>Возмещение ущерба, причиненного в результате капитального ремонта</vt:lpstr>
      <vt:lpstr>Приемка скрытых работ:</vt:lpstr>
      <vt:lpstr>Итоговая приемка работ:</vt:lpstr>
      <vt:lpstr>Презентация PowerPoint</vt:lpstr>
      <vt:lpstr>Перечень общей исполнительской документации:</vt:lpstr>
      <vt:lpstr>Презентация PowerPoint</vt:lpstr>
      <vt:lpstr>Презентация PowerPoint</vt:lpstr>
      <vt:lpstr>Различные варианты решений приемочной комиссии:</vt:lpstr>
      <vt:lpstr>Наличие возражений на приемку работ у участника комиссии (кроме депутата совета депутатов, представителя собственников)</vt:lpstr>
      <vt:lpstr>Наличие особого мнения депутата или представителя собственников:</vt:lpstr>
      <vt:lpstr>Действия комиссии в случае отказа в приемке работ:</vt:lpstr>
      <vt:lpstr>Хранение исполнительских схем и иной документации по проведенным работам:</vt:lpstr>
      <vt:lpstr>Мониторинг гарантийных обязательств</vt:lpstr>
      <vt:lpstr>Действия собственников при обнаружении недостатков на проведенных работ:</vt:lpstr>
      <vt:lpstr>Расторжение договора с подрядной организацией</vt:lpstr>
      <vt:lpstr>Общественный контроль за ходом капитального ремонта: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Капитальный  ремонт многоквартирных домов в городе Москве</dc:title>
  <dc:creator>Пользователь</dc:creator>
  <cp:lastModifiedBy>Master</cp:lastModifiedBy>
  <cp:revision>116</cp:revision>
  <dcterms:created xsi:type="dcterms:W3CDTF">2021-01-26T12:14:03Z</dcterms:created>
  <dcterms:modified xsi:type="dcterms:W3CDTF">2024-05-05T19:54:14Z</dcterms:modified>
</cp:coreProperties>
</file>